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0" r:id="rId3"/>
    <p:sldId id="275" r:id="rId4"/>
    <p:sldId id="311" r:id="rId5"/>
    <p:sldId id="276" r:id="rId6"/>
    <p:sldId id="286" r:id="rId7"/>
    <p:sldId id="321" r:id="rId8"/>
    <p:sldId id="277" r:id="rId9"/>
    <p:sldId id="279" r:id="rId10"/>
    <p:sldId id="280" r:id="rId11"/>
    <p:sldId id="282" r:id="rId12"/>
    <p:sldId id="290" r:id="rId13"/>
    <p:sldId id="289" r:id="rId14"/>
    <p:sldId id="298" r:id="rId15"/>
    <p:sldId id="299" r:id="rId16"/>
    <p:sldId id="291" r:id="rId17"/>
    <p:sldId id="292" r:id="rId18"/>
    <p:sldId id="293" r:id="rId19"/>
    <p:sldId id="258" r:id="rId20"/>
    <p:sldId id="266" r:id="rId21"/>
    <p:sldId id="319" r:id="rId22"/>
    <p:sldId id="322" r:id="rId23"/>
    <p:sldId id="320" r:id="rId24"/>
    <p:sldId id="300" r:id="rId25"/>
    <p:sldId id="302" r:id="rId26"/>
    <p:sldId id="303" r:id="rId27"/>
    <p:sldId id="308" r:id="rId28"/>
    <p:sldId id="304" r:id="rId29"/>
    <p:sldId id="309" r:id="rId30"/>
    <p:sldId id="305" r:id="rId31"/>
    <p:sldId id="306" r:id="rId32"/>
    <p:sldId id="307" r:id="rId33"/>
    <p:sldId id="269" r:id="rId34"/>
    <p:sldId id="294" r:id="rId35"/>
    <p:sldId id="283" r:id="rId36"/>
    <p:sldId id="295" r:id="rId37"/>
    <p:sldId id="323" r:id="rId38"/>
    <p:sldId id="314" r:id="rId39"/>
    <p:sldId id="315" r:id="rId40"/>
    <p:sldId id="325" r:id="rId41"/>
    <p:sldId id="284" r:id="rId42"/>
    <p:sldId id="32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timesofindia.indiatimes.com/toireporter/author-Karthikeyan-Hemalatha-479218634.cm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youtube.com/watch?v=MhSfvTcsvSk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3352800"/>
          </a:xfrm>
        </p:spPr>
        <p:txBody>
          <a:bodyPr>
            <a:normAutofit fontScale="90000"/>
          </a:bodyPr>
          <a:lstStyle/>
          <a:p>
            <a:pPr marL="449263">
              <a:tabLst>
                <a:tab pos="449263" algn="l"/>
              </a:tabLst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24</a:t>
            </a:r>
            <a:r>
              <a:rPr lang="en-US" sz="4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National Children’s Science Congress – 2016           </a:t>
            </a:r>
            <a:r>
              <a:rPr lang="en-US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Theme </a:t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Science,Technology,Innovation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for Sustainable Development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n-IN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86200"/>
            <a:ext cx="8229600" cy="2667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b="1" dirty="0" err="1" smtClean="0">
                <a:solidFill>
                  <a:srgbClr val="002060"/>
                </a:solidFill>
                <a:latin typeface="Comic Sans MS" pitchFamily="66" charset="0"/>
              </a:rPr>
              <a:t>Y.B.Kannan</a:t>
            </a:r>
            <a:endParaRPr lang="en-US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  Assistant Professor of Physics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  <a:latin typeface="Comic Sans MS" pitchFamily="66" charset="0"/>
              </a:rPr>
              <a:t>Arumugam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omic Sans MS" pitchFamily="66" charset="0"/>
              </a:rPr>
              <a:t>Pillai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omic Sans MS" pitchFamily="66" charset="0"/>
              </a:rPr>
              <a:t>Seethai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omic Sans MS" pitchFamily="66" charset="0"/>
              </a:rPr>
              <a:t>Ammal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 College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  <a:latin typeface="Comic Sans MS" pitchFamily="66" charset="0"/>
              </a:rPr>
              <a:t>Tiruppattur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 – 630211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  8870 7870 42</a:t>
            </a:r>
            <a:endParaRPr lang="en-IN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Problems affecting sustainable development - 5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/>
          <a:lstStyle/>
          <a:p>
            <a:r>
              <a:rPr lang="en-US" sz="4000" dirty="0" smtClean="0">
                <a:solidFill>
                  <a:srgbClr val="002060"/>
                </a:solidFill>
              </a:rPr>
              <a:t>Globalization – world politics</a:t>
            </a:r>
          </a:p>
          <a:p>
            <a:endParaRPr lang="en-IN" dirty="0"/>
          </a:p>
        </p:txBody>
      </p:sp>
      <p:pic>
        <p:nvPicPr>
          <p:cNvPr id="4" name="Picture 3" descr="junk fo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989556"/>
            <a:ext cx="4067175" cy="2706520"/>
          </a:xfrm>
          <a:prstGeom prst="rect">
            <a:avLst/>
          </a:prstGeom>
        </p:spPr>
      </p:pic>
      <p:pic>
        <p:nvPicPr>
          <p:cNvPr id="5" name="Picture 4" descr="hybrid se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81200"/>
            <a:ext cx="4122295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Problems affecting sustainable development - 6</a:t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en-IN" dirty="0"/>
          </a:p>
        </p:txBody>
      </p:sp>
      <p:pic>
        <p:nvPicPr>
          <p:cNvPr id="4" name="Content Placeholder 3" descr="chicken boil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524000"/>
            <a:ext cx="4237344" cy="2819400"/>
          </a:xfrm>
        </p:spPr>
      </p:pic>
      <p:pic>
        <p:nvPicPr>
          <p:cNvPr id="7" name="Picture 6" descr="chicken-grill-mach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19200"/>
            <a:ext cx="43434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472440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Comic Sans MS" pitchFamily="66" charset="0"/>
              </a:rPr>
              <a:t>Modernization – unwanted health problems</a:t>
            </a:r>
            <a:endParaRPr lang="en-IN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66888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/>
                <a:latin typeface="Agency FB" pitchFamily="34" charset="0"/>
              </a:rPr>
              <a:t>Problems affecting sustainable development</a:t>
            </a:r>
            <a:endParaRPr lang="en-IN" dirty="0">
              <a:solidFill>
                <a:srgbClr val="FF0000"/>
              </a:solidFill>
              <a:effectLst/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81288" cy="5943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3500" dirty="0" smtClean="0">
                <a:latin typeface="Arial Narrow" pitchFamily="34" charset="0"/>
              </a:rPr>
              <a:t>Farmers woes</a:t>
            </a:r>
          </a:p>
          <a:p>
            <a:pPr lvl="1">
              <a:buFont typeface="Wingdings" pitchFamily="2" charset="2"/>
              <a:buChar char="v"/>
            </a:pPr>
            <a:r>
              <a:rPr lang="en-US" sz="3500" dirty="0" smtClean="0">
                <a:latin typeface="Arial Narrow" pitchFamily="34" charset="0"/>
              </a:rPr>
              <a:t>Soil quality, pesticides, 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 smtClean="0">
                <a:latin typeface="Arial Narrow" pitchFamily="34" charset="0"/>
              </a:rPr>
              <a:t>Global warming</a:t>
            </a:r>
          </a:p>
          <a:p>
            <a:pPr lvl="1">
              <a:buFont typeface="Wingdings" pitchFamily="2" charset="2"/>
              <a:buChar char="v"/>
            </a:pPr>
            <a:r>
              <a:rPr lang="en-US" sz="3500" dirty="0" smtClean="0">
                <a:latin typeface="Arial Narrow" pitchFamily="34" charset="0"/>
              </a:rPr>
              <a:t>Climatic change</a:t>
            </a:r>
          </a:p>
          <a:p>
            <a:pPr lvl="1">
              <a:buFont typeface="Wingdings" pitchFamily="2" charset="2"/>
              <a:buChar char="v"/>
            </a:pPr>
            <a:r>
              <a:rPr lang="en-US" sz="3500" dirty="0" smtClean="0">
                <a:latin typeface="Arial Narrow" pitchFamily="34" charset="0"/>
              </a:rPr>
              <a:t>Flood and drought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" pitchFamily="2" charset="2"/>
              <a:buChar char="Ø"/>
            </a:pPr>
            <a:r>
              <a:rPr lang="en-US" sz="3500" dirty="0" smtClean="0">
                <a:latin typeface="Arial Narrow" pitchFamily="34" charset="0"/>
              </a:rPr>
              <a:t>Deforestation</a:t>
            </a:r>
          </a:p>
          <a:p>
            <a:pPr marL="630238" lvl="1" indent="-180975">
              <a:spcBef>
                <a:spcPts val="600"/>
              </a:spcBef>
              <a:buSzPct val="80000"/>
              <a:buFont typeface="Wingdings" pitchFamily="2" charset="2"/>
              <a:buChar char="v"/>
            </a:pPr>
            <a:r>
              <a:rPr lang="en-IN" sz="3500" dirty="0" smtClean="0">
                <a:latin typeface="Arial Narrow" pitchFamily="34" charset="0"/>
              </a:rPr>
              <a:t>Urbanization</a:t>
            </a:r>
          </a:p>
          <a:p>
            <a:pPr marL="630238" lvl="1" indent="-180975">
              <a:spcBef>
                <a:spcPts val="600"/>
              </a:spcBef>
              <a:buSzPct val="80000"/>
              <a:buFont typeface="Wingdings" pitchFamily="2" charset="2"/>
              <a:buChar char="v"/>
            </a:pPr>
            <a:r>
              <a:rPr lang="en-US" sz="3500" dirty="0" smtClean="0">
                <a:latin typeface="Arial Narrow" pitchFamily="34" charset="0"/>
              </a:rPr>
              <a:t>Industrialization</a:t>
            </a:r>
          </a:p>
          <a:p>
            <a:pPr marL="360363" lvl="1" indent="-269875">
              <a:buFont typeface="Wingdings" pitchFamily="2" charset="2"/>
              <a:buChar char="Ø"/>
            </a:pPr>
            <a:r>
              <a:rPr lang="en-US" sz="3500" dirty="0" smtClean="0">
                <a:latin typeface="Arial Narrow" pitchFamily="34" charset="0"/>
              </a:rPr>
              <a:t>Globalization</a:t>
            </a:r>
          </a:p>
          <a:p>
            <a:pPr marL="630238" lvl="1" indent="-180975">
              <a:buFont typeface="Wingdings" pitchFamily="2" charset="2"/>
              <a:buChar char="v"/>
            </a:pPr>
            <a:r>
              <a:rPr lang="en-US" sz="3500" dirty="0" smtClean="0">
                <a:latin typeface="Arial Narrow" pitchFamily="34" charset="0"/>
              </a:rPr>
              <a:t>International politics</a:t>
            </a:r>
          </a:p>
          <a:p>
            <a:pPr lvl="1">
              <a:buFont typeface="Wingdings" pitchFamily="2" charset="2"/>
              <a:buChar char="v"/>
            </a:pPr>
            <a:r>
              <a:rPr lang="en-US" sz="3100" dirty="0" smtClean="0">
                <a:latin typeface="Arial Narrow" pitchFamily="34" charset="0"/>
              </a:rPr>
              <a:t>Junk food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 smtClean="0">
                <a:latin typeface="Arial Narrow" pitchFamily="34" charset="0"/>
              </a:rPr>
              <a:t>Growth in population</a:t>
            </a:r>
          </a:p>
          <a:p>
            <a:pPr lvl="1">
              <a:buFont typeface="Wingdings" pitchFamily="2" charset="2"/>
              <a:buChar char="v"/>
            </a:pPr>
            <a:r>
              <a:rPr lang="en-US" sz="3500" dirty="0" smtClean="0">
                <a:latin typeface="Arial Narrow" pitchFamily="34" charset="0"/>
              </a:rPr>
              <a:t>Nucleus family</a:t>
            </a:r>
          </a:p>
          <a:p>
            <a:pPr marL="630238" lvl="1" indent="-180975">
              <a:buFont typeface="Wingdings" pitchFamily="2" charset="2"/>
              <a:buChar char="v"/>
            </a:pPr>
            <a:endParaRPr lang="en-US" sz="3500" dirty="0" smtClean="0">
              <a:latin typeface="Arial Narrow" pitchFamily="34" charset="0"/>
            </a:endParaRPr>
          </a:p>
          <a:p>
            <a:pPr marL="360363" lvl="1" indent="-269875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Problem solving! - Roof top garden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715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pic>
        <p:nvPicPr>
          <p:cNvPr id="4" name="Picture 3" descr="rooftop-g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18" y="1143000"/>
            <a:ext cx="7317382" cy="5474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endParaRPr lang="en-US" sz="8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8800" dirty="0" smtClean="0">
                <a:solidFill>
                  <a:srgbClr val="FF0000"/>
                </a:solidFill>
              </a:rPr>
              <a:t>Why not roof top paddy field?</a:t>
            </a:r>
            <a:endParaRPr lang="en-IN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ee ho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090" y="457200"/>
            <a:ext cx="7822310" cy="62822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Hint from </a:t>
            </a:r>
            <a:r>
              <a:rPr lang="en-US" dirty="0" err="1" smtClean="0">
                <a:solidFill>
                  <a:srgbClr val="FF0000"/>
                </a:solidFill>
              </a:rPr>
              <a:t>Nano</a:t>
            </a:r>
            <a:r>
              <a:rPr lang="en-US" dirty="0" smtClean="0">
                <a:solidFill>
                  <a:srgbClr val="FF0000"/>
                </a:solidFill>
              </a:rPr>
              <a:t> technology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bulk and nano material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507" y="1371600"/>
            <a:ext cx="8503038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Nano</a:t>
            </a:r>
            <a:r>
              <a:rPr lang="en-US" dirty="0" smtClean="0">
                <a:solidFill>
                  <a:srgbClr val="FF0000"/>
                </a:solidFill>
              </a:rPr>
              <a:t> Agriculture – may be a solution!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roof top paddy fiel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066800"/>
            <a:ext cx="6781800" cy="4512980"/>
          </a:xfrm>
        </p:spPr>
      </p:pic>
      <p:sp>
        <p:nvSpPr>
          <p:cNvPr id="5" name="TextBox 4"/>
          <p:cNvSpPr txBox="1"/>
          <p:nvPr/>
        </p:nvSpPr>
        <p:spPr>
          <a:xfrm>
            <a:off x="1905000" y="5410200"/>
            <a:ext cx="6199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No Tractor – only bull</a:t>
            </a:r>
            <a:endParaRPr lang="en-IN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019800"/>
          </a:xfrm>
        </p:spPr>
        <p:txBody>
          <a:bodyPr>
            <a:normAutofit/>
          </a:bodyPr>
          <a:lstStyle/>
          <a:p>
            <a:pPr algn="just" fontAlgn="base"/>
            <a:r>
              <a:rPr lang="en-IN" sz="5400" b="1" dirty="0" smtClean="0">
                <a:solidFill>
                  <a:srgbClr val="002060"/>
                </a:solidFill>
              </a:rPr>
              <a:t>Rooftop Paddy Field</a:t>
            </a:r>
          </a:p>
          <a:p>
            <a:pPr algn="just" fontAlgn="base">
              <a:buNone/>
            </a:pPr>
            <a:r>
              <a:rPr lang="en-IN" dirty="0" smtClean="0">
                <a:solidFill>
                  <a:srgbClr val="002060"/>
                </a:solidFill>
              </a:rPr>
              <a:t>		</a:t>
            </a:r>
            <a:r>
              <a:rPr lang="en-IN" dirty="0" smtClean="0">
                <a:solidFill>
                  <a:srgbClr val="FF0000"/>
                </a:solidFill>
              </a:rPr>
              <a:t>By </a:t>
            </a:r>
            <a:r>
              <a:rPr lang="en-IN" dirty="0" err="1" smtClean="0">
                <a:solidFill>
                  <a:srgbClr val="FF0000"/>
                </a:solidFill>
              </a:rPr>
              <a:t>Aswathi</a:t>
            </a:r>
            <a:r>
              <a:rPr lang="en-IN" dirty="0" smtClean="0">
                <a:solidFill>
                  <a:srgbClr val="FF0000"/>
                </a:solidFill>
              </a:rPr>
              <a:t> Krishna 27th December 2014</a:t>
            </a:r>
          </a:p>
          <a:p>
            <a:pPr algn="just" fontAlgn="base"/>
            <a:r>
              <a:rPr lang="en-IN" sz="3600" dirty="0" smtClean="0">
                <a:solidFill>
                  <a:srgbClr val="002060"/>
                </a:solidFill>
              </a:rPr>
              <a:t>KOCHI: Roof-top farming may not be something new to people, </a:t>
            </a:r>
            <a:r>
              <a:rPr lang="en-IN" sz="3600" dirty="0" smtClean="0">
                <a:solidFill>
                  <a:srgbClr val="FF0000"/>
                </a:solidFill>
              </a:rPr>
              <a:t>but 56-year-old </a:t>
            </a:r>
            <a:r>
              <a:rPr lang="en-IN" sz="3600" dirty="0" err="1" smtClean="0">
                <a:solidFill>
                  <a:srgbClr val="FF0000"/>
                </a:solidFill>
              </a:rPr>
              <a:t>Keerthi</a:t>
            </a:r>
            <a:r>
              <a:rPr lang="en-IN" sz="3600" dirty="0" smtClean="0">
                <a:solidFill>
                  <a:srgbClr val="FF0000"/>
                </a:solidFill>
              </a:rPr>
              <a:t> </a:t>
            </a:r>
            <a:r>
              <a:rPr lang="en-IN" sz="3600" dirty="0" err="1" smtClean="0">
                <a:solidFill>
                  <a:srgbClr val="FF0000"/>
                </a:solidFill>
              </a:rPr>
              <a:t>Chandran’s</a:t>
            </a:r>
            <a:r>
              <a:rPr lang="en-IN" sz="3600" dirty="0" smtClean="0">
                <a:solidFill>
                  <a:srgbClr val="002060"/>
                </a:solidFill>
              </a:rPr>
              <a:t> farming methods may amuse even innovative farm enthusiasts. Atop his house and at a building constructed adjacent to it at </a:t>
            </a:r>
            <a:r>
              <a:rPr lang="en-IN" sz="3600" dirty="0" err="1" smtClean="0">
                <a:solidFill>
                  <a:srgbClr val="002060"/>
                </a:solidFill>
              </a:rPr>
              <a:t>Karikandan</a:t>
            </a:r>
            <a:r>
              <a:rPr lang="en-IN" sz="3600" dirty="0" smtClean="0">
                <a:solidFill>
                  <a:srgbClr val="002060"/>
                </a:solidFill>
              </a:rPr>
              <a:t> Para, Kozhikode, </a:t>
            </a:r>
            <a:r>
              <a:rPr lang="en-IN" sz="3600" dirty="0" smtClean="0">
                <a:solidFill>
                  <a:srgbClr val="FF0000"/>
                </a:solidFill>
              </a:rPr>
              <a:t>he grows all kinds of vegetables, along with paddy.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498080" cy="762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Importance of food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52688" cy="3886200"/>
          </a:xfrm>
        </p:spPr>
        <p:txBody>
          <a:bodyPr>
            <a:normAutofit fontScale="92500" lnSpcReduction="10000"/>
          </a:bodyPr>
          <a:lstStyle/>
          <a:p>
            <a:pPr marL="269875" indent="-269875"/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Sufficient and variety of foods - meet their nutritional needs.</a:t>
            </a:r>
          </a:p>
          <a:p>
            <a:pPr marL="269875" indent="-269875" algn="just"/>
            <a:r>
              <a:rPr lang="en-IN" sz="4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Food is any substance, composed of carbohydrates, water, fats and/or proteins, that is either eaten or drunk by any animal, including humans, for nutrition or pleasure</a:t>
            </a:r>
          </a:p>
          <a:p>
            <a:pPr marL="269875" indent="-269875" algn="just"/>
            <a:endParaRPr lang="en-IN" dirty="0">
              <a:solidFill>
                <a:schemeClr val="accent3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873558"/>
            <a:ext cx="4267200" cy="198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76488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Food and Agriculture </a:t>
            </a:r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Sustainable Development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n-IN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49808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Agriculture</a:t>
            </a:r>
            <a:endParaRPr lang="en-IN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33688" cy="5257800"/>
          </a:xfrm>
        </p:spPr>
        <p:txBody>
          <a:bodyPr/>
          <a:lstStyle/>
          <a:p>
            <a:pPr algn="just"/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The science, art or practice of cultivating the soil, producing crops, and raising livestock and in varying degrees the preparation and marketing of the resulting products</a:t>
            </a:r>
            <a:endParaRPr lang="en-IN" dirty="0">
              <a:solidFill>
                <a:srgbClr val="00206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 descr="farm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116104"/>
            <a:ext cx="4800600" cy="3465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food serving typ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143" y="457201"/>
            <a:ext cx="7790857" cy="6271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 lnSpcReduction="10000"/>
          </a:bodyPr>
          <a:lstStyle/>
          <a:p>
            <a:r>
              <a:rPr lang="en-IN" sz="4400" dirty="0" err="1" smtClean="0">
                <a:solidFill>
                  <a:srgbClr val="002060"/>
                </a:solidFill>
              </a:rPr>
              <a:t>வேளாண்மை</a:t>
            </a:r>
            <a:r>
              <a:rPr lang="en-IN" sz="4400" dirty="0" smtClean="0">
                <a:solidFill>
                  <a:srgbClr val="002060"/>
                </a:solidFill>
              </a:rPr>
              <a:t>, </a:t>
            </a:r>
            <a:br>
              <a:rPr lang="en-IN" sz="4400" dirty="0" smtClean="0">
                <a:solidFill>
                  <a:srgbClr val="002060"/>
                </a:solidFill>
              </a:rPr>
            </a:br>
            <a:r>
              <a:rPr lang="en-IN" sz="4400" dirty="0" err="1" smtClean="0">
                <a:solidFill>
                  <a:srgbClr val="002060"/>
                </a:solidFill>
              </a:rPr>
              <a:t>புராதனத்</a:t>
            </a:r>
            <a:r>
              <a:rPr lang="en-IN" sz="4400" dirty="0" smtClean="0">
                <a:solidFill>
                  <a:srgbClr val="002060"/>
                </a:solidFill>
              </a:rPr>
              <a:t> </a:t>
            </a:r>
            <a:r>
              <a:rPr lang="en-IN" sz="4400" dirty="0" err="1" smtClean="0">
                <a:solidFill>
                  <a:srgbClr val="002060"/>
                </a:solidFill>
              </a:rPr>
              <a:t>தொழில்</a:t>
            </a:r>
            <a:r>
              <a:rPr lang="en-IN" sz="4400" dirty="0" smtClean="0">
                <a:solidFill>
                  <a:srgbClr val="002060"/>
                </a:solidFill>
              </a:rPr>
              <a:t> - </a:t>
            </a:r>
            <a:r>
              <a:rPr lang="en-IN" sz="4400" dirty="0" err="1" smtClean="0">
                <a:solidFill>
                  <a:srgbClr val="002060"/>
                </a:solidFill>
              </a:rPr>
              <a:t>இன்று</a:t>
            </a:r>
            <a:r>
              <a:rPr lang="en-IN" sz="4400" dirty="0" smtClean="0">
                <a:solidFill>
                  <a:srgbClr val="002060"/>
                </a:solidFill>
              </a:rPr>
              <a:t/>
            </a:r>
            <a:br>
              <a:rPr lang="en-IN" sz="4400" dirty="0" smtClean="0">
                <a:solidFill>
                  <a:srgbClr val="002060"/>
                </a:solidFill>
              </a:rPr>
            </a:br>
            <a:r>
              <a:rPr lang="en-IN" sz="4400" dirty="0" err="1" smtClean="0">
                <a:solidFill>
                  <a:srgbClr val="002060"/>
                </a:solidFill>
              </a:rPr>
              <a:t>புறக்கணிக்கப்பட்ட</a:t>
            </a:r>
            <a:r>
              <a:rPr lang="en-IN" sz="4400" dirty="0" smtClean="0">
                <a:solidFill>
                  <a:srgbClr val="002060"/>
                </a:solidFill>
              </a:rPr>
              <a:t> </a:t>
            </a:r>
            <a:r>
              <a:rPr lang="en-IN" sz="4400" dirty="0" err="1" smtClean="0">
                <a:solidFill>
                  <a:srgbClr val="002060"/>
                </a:solidFill>
              </a:rPr>
              <a:t>தொழில்</a:t>
            </a:r>
            <a:r>
              <a:rPr lang="en-IN" sz="4400" dirty="0" smtClean="0">
                <a:solidFill>
                  <a:srgbClr val="002060"/>
                </a:solidFill>
              </a:rPr>
              <a:t>....</a:t>
            </a:r>
          </a:p>
          <a:p>
            <a:r>
              <a:rPr lang="en-IN" sz="4400" dirty="0" err="1" smtClean="0">
                <a:solidFill>
                  <a:srgbClr val="002060"/>
                </a:solidFill>
              </a:rPr>
              <a:t>வேளாண்மை</a:t>
            </a:r>
            <a:r>
              <a:rPr lang="en-IN" sz="4400" dirty="0" smtClean="0">
                <a:solidFill>
                  <a:srgbClr val="002060"/>
                </a:solidFill>
              </a:rPr>
              <a:t> </a:t>
            </a:r>
            <a:r>
              <a:rPr lang="en-IN" sz="4400" dirty="0" err="1" smtClean="0">
                <a:solidFill>
                  <a:srgbClr val="002060"/>
                </a:solidFill>
              </a:rPr>
              <a:t>செய்பவனை</a:t>
            </a:r>
            <a:r>
              <a:rPr lang="en-IN" sz="4400" dirty="0" smtClean="0">
                <a:solidFill>
                  <a:srgbClr val="002060"/>
                </a:solidFill>
              </a:rPr>
              <a:t/>
            </a:r>
            <a:br>
              <a:rPr lang="en-IN" sz="4400" dirty="0" smtClean="0">
                <a:solidFill>
                  <a:srgbClr val="002060"/>
                </a:solidFill>
              </a:rPr>
            </a:br>
            <a:r>
              <a:rPr lang="en-IN" sz="4400" dirty="0" err="1" smtClean="0">
                <a:solidFill>
                  <a:srgbClr val="002060"/>
                </a:solidFill>
              </a:rPr>
              <a:t>மேலாண்மை</a:t>
            </a:r>
            <a:r>
              <a:rPr lang="en-IN" sz="4400" dirty="0" smtClean="0">
                <a:solidFill>
                  <a:srgbClr val="002060"/>
                </a:solidFill>
              </a:rPr>
              <a:t> </a:t>
            </a:r>
            <a:r>
              <a:rPr lang="en-IN" sz="4400" dirty="0" err="1" smtClean="0">
                <a:solidFill>
                  <a:srgbClr val="002060"/>
                </a:solidFill>
              </a:rPr>
              <a:t>செய்பவன்</a:t>
            </a:r>
            <a:r>
              <a:rPr lang="en-IN" sz="4400" dirty="0" smtClean="0">
                <a:solidFill>
                  <a:srgbClr val="002060"/>
                </a:solidFill>
              </a:rPr>
              <a:t/>
            </a:r>
            <a:br>
              <a:rPr lang="en-IN" sz="4400" dirty="0" smtClean="0">
                <a:solidFill>
                  <a:srgbClr val="002060"/>
                </a:solidFill>
              </a:rPr>
            </a:br>
            <a:r>
              <a:rPr lang="en-IN" sz="4400" dirty="0" err="1" smtClean="0">
                <a:solidFill>
                  <a:srgbClr val="002060"/>
                </a:solidFill>
              </a:rPr>
              <a:t>மிதிக்கிறான்</a:t>
            </a:r>
            <a:r>
              <a:rPr lang="en-IN" sz="44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en-IN" sz="4400" dirty="0" smtClean="0"/>
              <a:t>                 </a:t>
            </a:r>
            <a:r>
              <a:rPr lang="en-IN" sz="4400" dirty="0" err="1" smtClean="0"/>
              <a:t>ஆ.திருநாவுக்கரசன்</a:t>
            </a:r>
            <a:endParaRPr lang="en-IN" sz="4400" dirty="0" smtClean="0"/>
          </a:p>
          <a:p>
            <a:endParaRPr lang="en-IN" sz="4400" dirty="0" smtClean="0">
              <a:solidFill>
                <a:srgbClr val="002060"/>
              </a:solidFill>
            </a:endParaRPr>
          </a:p>
          <a:p>
            <a:endParaRPr lang="en-IN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over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72000" cy="3429000"/>
          </a:xfrm>
        </p:spPr>
      </p:pic>
      <p:pic>
        <p:nvPicPr>
          <p:cNvPr id="6" name="Picture 5" descr="farmers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977415"/>
            <a:ext cx="4495800" cy="3880585"/>
          </a:xfrm>
          <a:prstGeom prst="rect">
            <a:avLst/>
          </a:prstGeom>
        </p:spPr>
      </p:pic>
      <p:pic>
        <p:nvPicPr>
          <p:cNvPr id="7" name="Picture 6" descr="plastic bag b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750550"/>
            <a:ext cx="3124200" cy="2068849"/>
          </a:xfrm>
          <a:prstGeom prst="rect">
            <a:avLst/>
          </a:prstGeom>
        </p:spPr>
      </p:pic>
      <p:pic>
        <p:nvPicPr>
          <p:cNvPr id="8" name="Picture 7" descr="carry ba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191000"/>
            <a:ext cx="3575050" cy="2145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egoe UI Semibold" pitchFamily="34" charset="0"/>
              </a:rPr>
              <a:t>Need of the hour is !</a:t>
            </a:r>
            <a:endParaRPr lang="en-IN" dirty="0">
              <a:solidFill>
                <a:srgbClr val="FF0000"/>
              </a:solidFill>
              <a:latin typeface="Segoe UI Semi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10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>
                <a:solidFill>
                  <a:srgbClr val="002060"/>
                </a:solidFill>
              </a:rPr>
              <a:t>Quality soil </a:t>
            </a:r>
          </a:p>
          <a:p>
            <a:pPr algn="ctr">
              <a:buNone/>
            </a:pPr>
            <a:r>
              <a:rPr lang="en-US" sz="7200" dirty="0" smtClean="0">
                <a:solidFill>
                  <a:srgbClr val="002060"/>
                </a:solidFill>
              </a:rPr>
              <a:t>  and </a:t>
            </a:r>
          </a:p>
          <a:p>
            <a:pPr algn="ctr">
              <a:buNone/>
            </a:pPr>
            <a:r>
              <a:rPr lang="en-US" sz="7200" dirty="0" smtClean="0">
                <a:solidFill>
                  <a:srgbClr val="002060"/>
                </a:solidFill>
              </a:rPr>
              <a:t>Water with minerals</a:t>
            </a:r>
            <a:endParaRPr lang="en-IN" sz="7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need soil test?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754563"/>
          </a:xfrm>
        </p:spPr>
        <p:txBody>
          <a:bodyPr>
            <a:normAutofit/>
          </a:bodyPr>
          <a:lstStyle/>
          <a:p>
            <a:pPr fontAlgn="base">
              <a:buNone/>
            </a:pPr>
            <a:endParaRPr lang="en-IN" dirty="0" smtClean="0"/>
          </a:p>
          <a:p>
            <a:pPr fontAlgn="base"/>
            <a:r>
              <a:rPr lang="en-IN" sz="5400" dirty="0" smtClean="0">
                <a:solidFill>
                  <a:srgbClr val="002060"/>
                </a:solidFill>
              </a:rPr>
              <a:t>Soil fertility in Tamil Nadu reduced by half in 30 yrs, says govt paper</a:t>
            </a:r>
          </a:p>
          <a:p>
            <a:pPr fontAlgn="base"/>
            <a:r>
              <a:rPr lang="en-IN" sz="4000" dirty="0" smtClean="0">
                <a:hlinkClick r:id="rId2"/>
              </a:rPr>
              <a:t>The Times of India ,</a:t>
            </a:r>
            <a:r>
              <a:rPr lang="en-IN" sz="4000" u="sng" dirty="0" smtClean="0">
                <a:hlinkClick r:id="rId2"/>
              </a:rPr>
              <a:t> </a:t>
            </a:r>
            <a:r>
              <a:rPr lang="en-IN" sz="4000" dirty="0" smtClean="0"/>
              <a:t>Jun 17, 2015. </a:t>
            </a:r>
            <a:endParaRPr lang="en-I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 fertility of soil is decreasing ?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Organic content is reducing 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Indiscriminate fertilizer and pesticide usage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Non-application of cow dung and dead plant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Desirable level of organic carbon in soil is 0.8 – 1.3 %.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In 1971 it was 1.2% and in 2002 it was 0.68%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Very worst is Madurai – 0.23 %</a:t>
            </a:r>
          </a:p>
          <a:p>
            <a:r>
              <a:rPr lang="en-US" sz="4000" dirty="0" err="1" smtClean="0">
                <a:solidFill>
                  <a:srgbClr val="FF0000"/>
                </a:solidFill>
              </a:rPr>
              <a:t>Krishnagiri</a:t>
            </a:r>
            <a:r>
              <a:rPr lang="en-US" sz="4000" dirty="0" smtClean="0">
                <a:solidFill>
                  <a:srgbClr val="FF0000"/>
                </a:solidFill>
              </a:rPr>
              <a:t> – 0.36%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Erode and </a:t>
            </a:r>
            <a:r>
              <a:rPr lang="en-US" sz="4000" dirty="0" err="1" smtClean="0">
                <a:solidFill>
                  <a:srgbClr val="FF0000"/>
                </a:solidFill>
              </a:rPr>
              <a:t>Velore</a:t>
            </a:r>
            <a:r>
              <a:rPr lang="en-US" sz="4000" dirty="0" smtClean="0">
                <a:solidFill>
                  <a:srgbClr val="FF0000"/>
                </a:solidFill>
              </a:rPr>
              <a:t> above ideal limit 4.04 &amp; 4.2% respectively.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Organic content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Humus – decaying plant, earth worms, dead animals, micro organisms.</a:t>
            </a:r>
          </a:p>
          <a:p>
            <a:r>
              <a:rPr lang="en-US" sz="4800" dirty="0" smtClean="0">
                <a:solidFill>
                  <a:srgbClr val="002060"/>
                </a:solidFill>
              </a:rPr>
              <a:t>Earthworms indicators of soil health – </a:t>
            </a:r>
            <a:r>
              <a:rPr lang="en-US" sz="4800" dirty="0" err="1" smtClean="0">
                <a:solidFill>
                  <a:srgbClr val="002060"/>
                </a:solidFill>
              </a:rPr>
              <a:t>Guindy</a:t>
            </a:r>
            <a:r>
              <a:rPr lang="en-US" sz="4800" dirty="0" smtClean="0">
                <a:solidFill>
                  <a:srgbClr val="002060"/>
                </a:solidFill>
              </a:rPr>
              <a:t> National Park has low count.</a:t>
            </a:r>
          </a:p>
          <a:p>
            <a:endParaRPr lang="en-US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Healthy soil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r>
              <a:rPr lang="en-US" sz="4400" dirty="0" smtClean="0">
                <a:solidFill>
                  <a:srgbClr val="002060"/>
                </a:solidFill>
              </a:rPr>
              <a:t>Healthy soil ideally has</a:t>
            </a:r>
          </a:p>
          <a:p>
            <a:r>
              <a:rPr lang="en-US" sz="4400" dirty="0" smtClean="0">
                <a:solidFill>
                  <a:srgbClr val="002060"/>
                </a:solidFill>
              </a:rPr>
              <a:t>25% air</a:t>
            </a:r>
          </a:p>
          <a:p>
            <a:r>
              <a:rPr lang="en-US" sz="4400" dirty="0" smtClean="0">
                <a:solidFill>
                  <a:srgbClr val="002060"/>
                </a:solidFill>
              </a:rPr>
              <a:t>5 – 10% of living organisms</a:t>
            </a:r>
          </a:p>
          <a:p>
            <a:r>
              <a:rPr lang="en-US" sz="4400" dirty="0" smtClean="0">
                <a:solidFill>
                  <a:srgbClr val="002060"/>
                </a:solidFill>
              </a:rPr>
              <a:t>And remaining are organic matter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Fertilizer is nothing but salt 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These salt prevents growth of micro organisms.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Meaning of sustainable development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562600"/>
          </a:xfrm>
        </p:spPr>
        <p:txBody>
          <a:bodyPr>
            <a:normAutofit/>
          </a:bodyPr>
          <a:lstStyle/>
          <a:p>
            <a:pPr marL="179388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IN" dirty="0" smtClean="0"/>
              <a:t> </a:t>
            </a:r>
            <a:r>
              <a:rPr lang="en-IN" sz="4800" dirty="0" smtClean="0">
                <a:solidFill>
                  <a:srgbClr val="002060"/>
                </a:solidFill>
              </a:rPr>
              <a:t>Meets the needs of the present, </a:t>
            </a:r>
          </a:p>
          <a:p>
            <a:pPr marL="179388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IN" sz="4800" dirty="0" smtClean="0">
                <a:solidFill>
                  <a:srgbClr val="002060"/>
                </a:solidFill>
              </a:rPr>
              <a:t> without compromising the ability of future generations to meet their own needs.</a:t>
            </a:r>
            <a:endParaRPr lang="en-IN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Pesticides Effects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81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Chemical fertilizers percolate into ground and affects the quality of ground water not only in chemical farms but also nearby by organic farms.  </a:t>
            </a:r>
          </a:p>
        </p:txBody>
      </p:sp>
      <p:pic>
        <p:nvPicPr>
          <p:cNvPr id="6" name="Picture 5" descr="nervay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505200"/>
            <a:ext cx="4428718" cy="2895600"/>
          </a:xfrm>
          <a:prstGeom prst="rect">
            <a:avLst/>
          </a:prstGeom>
        </p:spPr>
      </p:pic>
      <p:pic>
        <p:nvPicPr>
          <p:cNvPr id="7" name="Picture 6" descr="we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138" y="3429000"/>
            <a:ext cx="3865775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 keep healthy soil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Rotate crops to keep soil healthy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Paddy followed by legumes – peanut</a:t>
            </a:r>
          </a:p>
          <a:p>
            <a:endParaRPr lang="en-IN" dirty="0"/>
          </a:p>
        </p:txBody>
      </p:sp>
      <p:pic>
        <p:nvPicPr>
          <p:cNvPr id="4" name="Picture 3" descr="pean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124200"/>
            <a:ext cx="4376791" cy="2743200"/>
          </a:xfrm>
          <a:prstGeom prst="rect">
            <a:avLst/>
          </a:prstGeom>
        </p:spPr>
      </p:pic>
      <p:pic>
        <p:nvPicPr>
          <p:cNvPr id="5" name="Picture 4" descr="paddy fie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35" y="3048000"/>
            <a:ext cx="4252992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Bull instead of tractor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sz="4000" dirty="0" smtClean="0">
                <a:solidFill>
                  <a:srgbClr val="002060"/>
                </a:solidFill>
              </a:rPr>
              <a:t>urine and dung provides nutrients.</a:t>
            </a:r>
            <a:endParaRPr lang="en-IN" sz="4000" dirty="0" smtClean="0">
              <a:solidFill>
                <a:srgbClr val="002060"/>
              </a:solidFill>
            </a:endParaRPr>
          </a:p>
          <a:p>
            <a:endParaRPr lang="en-IN" dirty="0"/>
          </a:p>
        </p:txBody>
      </p:sp>
      <p:pic>
        <p:nvPicPr>
          <p:cNvPr id="4" name="Picture 3" descr="b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2282190"/>
            <a:ext cx="4307541" cy="3661410"/>
          </a:xfrm>
          <a:prstGeom prst="rect">
            <a:avLst/>
          </a:prstGeom>
        </p:spPr>
      </p:pic>
      <p:pic>
        <p:nvPicPr>
          <p:cNvPr id="5" name="Picture 4" descr="trac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858" y="2971800"/>
            <a:ext cx="3631142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Ideas – Soil Testing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715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IN" dirty="0" smtClean="0"/>
              <a:t>1. </a:t>
            </a:r>
            <a:r>
              <a:rPr lang="en-IN" sz="3600" dirty="0" smtClean="0">
                <a:solidFill>
                  <a:srgbClr val="002060"/>
                </a:solidFill>
              </a:rPr>
              <a:t>Get a trowel and a bucket. Be sure neither is rusty or made of galvanized (zinc-coated) metal, which could skew your results.</a:t>
            </a:r>
          </a:p>
          <a:p>
            <a:pPr>
              <a:buNone/>
            </a:pPr>
            <a:r>
              <a:rPr lang="en-IN" sz="3600" dirty="0" smtClean="0">
                <a:solidFill>
                  <a:srgbClr val="002060"/>
                </a:solidFill>
              </a:rPr>
              <a:t>2. Scrape mulch and leaf litter from the soil surface. Dig out a wedge of soil about 6 to 8 inches deep, and set this wedge aside.</a:t>
            </a:r>
          </a:p>
          <a:p>
            <a:pPr>
              <a:buNone/>
            </a:pPr>
            <a:r>
              <a:rPr lang="en-IN" sz="3600" dirty="0" smtClean="0">
                <a:solidFill>
                  <a:srgbClr val="002060"/>
                </a:solidFill>
              </a:rPr>
              <a:t>3. Now dig out a half-inch piece of soil from the hole and pour it into your bucket.</a:t>
            </a:r>
          </a:p>
          <a:p>
            <a:pPr>
              <a:buNone/>
            </a:pPr>
            <a:r>
              <a:rPr lang="en-IN" sz="3600" dirty="0" smtClean="0">
                <a:solidFill>
                  <a:srgbClr val="002060"/>
                </a:solidFill>
              </a:rPr>
              <a:t>4. Repeat steps 2 and 3 at least a half-dozen times in different parts of the farm or garden so that the soil sample represents your whole garden when mixed.</a:t>
            </a:r>
          </a:p>
          <a:p>
            <a:pPr>
              <a:buNone/>
            </a:pPr>
            <a:r>
              <a:rPr lang="en-IN" sz="3600" dirty="0" smtClean="0">
                <a:solidFill>
                  <a:srgbClr val="002060"/>
                </a:solidFill>
              </a:rPr>
              <a:t>5. Use your trowel to mix the soil together thoroughly.</a:t>
            </a:r>
          </a:p>
          <a:p>
            <a:pPr>
              <a:buNone/>
            </a:pPr>
            <a:r>
              <a:rPr lang="en-IN" sz="3600" dirty="0" smtClean="0">
                <a:solidFill>
                  <a:srgbClr val="002060"/>
                </a:solidFill>
              </a:rPr>
              <a:t>6. Fill the soil sample bag or container with the mixed soil, complete the paperwork and mail it all off to the lab.</a:t>
            </a:r>
            <a:endParaRPr lang="en-IN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Video link – You tube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IN" dirty="0" smtClean="0">
                <a:hlinkClick r:id="rId2"/>
              </a:rPr>
              <a:t>www.youtube.com/watch?v=MhSfvTcsvSk</a:t>
            </a:r>
            <a:endParaRPr lang="en-IN" dirty="0" smtClean="0"/>
          </a:p>
          <a:p>
            <a:endParaRPr lang="en-IN" dirty="0"/>
          </a:p>
        </p:txBody>
      </p:sp>
      <p:pic>
        <p:nvPicPr>
          <p:cNvPr id="4" name="Picture 3" descr="video link 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828800"/>
            <a:ext cx="57912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Ideas – Soil Testing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54864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Soil with pH of 7is neutral</a:t>
            </a:r>
          </a:p>
          <a:p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 than 7 is acidic</a:t>
            </a:r>
          </a:p>
          <a:p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Greater than 7 is alkaline</a:t>
            </a:r>
          </a:p>
          <a:p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Potassium, phosphorus, magnesium, calcium, sulfur, lead and micronutrients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 values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Paddy pH 5.5 – 8.5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Maize pH 7.5 – 8.5 not much water is needed 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Pulses pH 5.5 – 7 with water storage</a:t>
            </a:r>
            <a:endParaRPr lang="en-IN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Soyabean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6.5 – 7.5 with good drainage water facility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Ground nut 6 – 6.3 with good calcium and drainage of water.</a:t>
            </a:r>
            <a:endParaRPr lang="en-IN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School work instead of Home work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mall area in schoo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429000"/>
            <a:ext cx="4172319" cy="3124200"/>
          </a:xfrm>
        </p:spPr>
      </p:pic>
      <p:pic>
        <p:nvPicPr>
          <p:cNvPr id="5" name="Picture 4" descr="humus garb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4068536" cy="2286000"/>
          </a:xfrm>
          <a:prstGeom prst="rect">
            <a:avLst/>
          </a:prstGeom>
        </p:spPr>
      </p:pic>
      <p:pic>
        <p:nvPicPr>
          <p:cNvPr id="6" name="Picture 5" descr="students involv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164" y="3429000"/>
            <a:ext cx="4694836" cy="3124200"/>
          </a:xfrm>
          <a:prstGeom prst="rect">
            <a:avLst/>
          </a:prstGeom>
        </p:spPr>
      </p:pic>
      <p:pic>
        <p:nvPicPr>
          <p:cNvPr id="7" name="Picture 6" descr="small garde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838200"/>
            <a:ext cx="43434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Minerals Testing - Water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opper vess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3943350"/>
            <a:ext cx="3891208" cy="2914650"/>
          </a:xfrm>
        </p:spPr>
      </p:pic>
      <p:pic>
        <p:nvPicPr>
          <p:cNvPr id="5" name="Picture 4" descr="earth vess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222730"/>
            <a:ext cx="2286000" cy="3435246"/>
          </a:xfrm>
          <a:prstGeom prst="rect">
            <a:avLst/>
          </a:prstGeom>
        </p:spPr>
      </p:pic>
      <p:pic>
        <p:nvPicPr>
          <p:cNvPr id="6" name="Picture 5" descr="mineral c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990600"/>
            <a:ext cx="2895600" cy="2895600"/>
          </a:xfrm>
          <a:prstGeom prst="rect">
            <a:avLst/>
          </a:prstGeom>
        </p:spPr>
      </p:pic>
      <p:pic>
        <p:nvPicPr>
          <p:cNvPr id="9" name="Picture 8" descr="mineral water bott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1143000"/>
            <a:ext cx="2171700" cy="2784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Health of school students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ity school gir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4114801"/>
            <a:ext cx="2848466" cy="2133600"/>
          </a:xfrm>
        </p:spPr>
      </p:pic>
      <p:pic>
        <p:nvPicPr>
          <p:cNvPr id="5" name="Picture 4" descr="village school gi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0600"/>
            <a:ext cx="1752600" cy="2948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990600"/>
            <a:ext cx="5181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FOOD HABITS -MILLETS/JUNK FOOD</a:t>
            </a:r>
          </a:p>
          <a:p>
            <a:endParaRPr lang="en-US" sz="4000" dirty="0" smtClean="0">
              <a:solidFill>
                <a:srgbClr val="002060"/>
              </a:solidFill>
            </a:endParaRPr>
          </a:p>
          <a:p>
            <a:r>
              <a:rPr lang="en-US" sz="4000" dirty="0" smtClean="0">
                <a:solidFill>
                  <a:srgbClr val="002060"/>
                </a:solidFill>
              </a:rPr>
              <a:t>CONSUMPTION OF WATER -     COKE/BUTTER MILK</a:t>
            </a:r>
          </a:p>
          <a:p>
            <a:endParaRPr lang="en-US" sz="4000" dirty="0" smtClean="0">
              <a:solidFill>
                <a:srgbClr val="002060"/>
              </a:solidFill>
            </a:endParaRPr>
          </a:p>
          <a:p>
            <a:r>
              <a:rPr lang="en-US" sz="4000" dirty="0" smtClean="0">
                <a:solidFill>
                  <a:srgbClr val="002060"/>
                </a:solidFill>
              </a:rPr>
              <a:t>STUDENTS WEARING SPECS, HEIGHT WEIGHT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Basic Problem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drought vaya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427" y="1066800"/>
            <a:ext cx="8229601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More  suggestions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Interview leading farmers in and around your area and compare the similarities.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Crop Storage Center visit  - merits &amp; Demerits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Make enquiry about expiry dates, ingredients etc among the parents </a:t>
            </a:r>
            <a:endParaRPr lang="en-US" sz="4000" dirty="0" smtClean="0">
              <a:solidFill>
                <a:srgbClr val="002060"/>
              </a:solidFill>
            </a:endParaRPr>
          </a:p>
          <a:p>
            <a:r>
              <a:rPr lang="en-US" sz="4000" dirty="0" smtClean="0">
                <a:solidFill>
                  <a:srgbClr val="002060"/>
                </a:solidFill>
              </a:rPr>
              <a:t>Availability of healthy foods </a:t>
            </a:r>
            <a:r>
              <a:rPr lang="en-US" sz="4000" smtClean="0">
                <a:solidFill>
                  <a:srgbClr val="002060"/>
                </a:solidFill>
              </a:rPr>
              <a:t>in villages</a:t>
            </a:r>
            <a:endParaRPr lang="en-US" sz="4000" dirty="0" smtClean="0">
              <a:solidFill>
                <a:srgbClr val="002060"/>
              </a:solidFill>
            </a:endParaRP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8382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“sustain” – not new to us</a:t>
            </a:r>
            <a:endParaRPr lang="en-I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karikola chol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19200"/>
            <a:ext cx="4064000" cy="2667000"/>
          </a:xfrm>
          <a:prstGeom prst="rect">
            <a:avLst/>
          </a:prstGeom>
        </p:spPr>
      </p:pic>
      <p:pic>
        <p:nvPicPr>
          <p:cNvPr id="5" name="Picture 4" descr="thiruvalluv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19201"/>
            <a:ext cx="3505200" cy="271955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19400" y="4572000"/>
          <a:ext cx="5791200" cy="918210"/>
        </p:xfrm>
        <a:graphic>
          <a:graphicData uri="http://schemas.openxmlformats.org/drawingml/2006/table">
            <a:tbl>
              <a:tblPr/>
              <a:tblGrid>
                <a:gridCol w="5791200"/>
              </a:tblGrid>
              <a:tr h="0">
                <a:tc>
                  <a:txBody>
                    <a:bodyPr/>
                    <a:lstStyle/>
                    <a:p>
                      <a:r>
                        <a:rPr lang="ta-IN" dirty="0"/>
                        <a:t/>
                      </a:r>
                      <a:br>
                        <a:rPr lang="ta-IN" dirty="0"/>
                      </a:br>
                      <a:r>
                        <a:rPr lang="ta-IN" sz="3600" dirty="0"/>
                        <a:t>பருவத்தே பயிர் செய்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80B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B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B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avvaiy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343400"/>
            <a:ext cx="2066925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malv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724400" cy="3143873"/>
          </a:xfrm>
        </p:spPr>
      </p:pic>
      <p:pic>
        <p:nvPicPr>
          <p:cNvPr id="6" name="Picture 5" descr="m s swaminathan2 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179" y="0"/>
            <a:ext cx="4341821" cy="32106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4876800"/>
            <a:ext cx="56861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i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THANK YOU</a:t>
            </a:r>
            <a:endParaRPr lang="en-IN" sz="8000" i="1" dirty="0">
              <a:solidFill>
                <a:schemeClr val="accent6">
                  <a:lumMod val="75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Problems affecting sustainable development - 1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638800"/>
          </a:xfrm>
        </p:spPr>
        <p:txBody>
          <a:bodyPr/>
          <a:lstStyle/>
          <a:p>
            <a:r>
              <a:rPr lang="en-US" sz="4400" dirty="0" smtClean="0">
                <a:solidFill>
                  <a:srgbClr val="002060"/>
                </a:solidFill>
              </a:rPr>
              <a:t>Farmers woes</a:t>
            </a:r>
          </a:p>
          <a:p>
            <a:endParaRPr lang="en-IN" dirty="0"/>
          </a:p>
        </p:txBody>
      </p:sp>
      <p:pic>
        <p:nvPicPr>
          <p:cNvPr id="4" name="Picture 3" descr="sayak kalav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295400"/>
            <a:ext cx="3799305" cy="2590800"/>
          </a:xfrm>
          <a:prstGeom prst="rect">
            <a:avLst/>
          </a:prstGeom>
        </p:spPr>
      </p:pic>
      <p:pic>
        <p:nvPicPr>
          <p:cNvPr id="5" name="Picture 4" descr="sayak kalavai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038600"/>
            <a:ext cx="3686175" cy="2819400"/>
          </a:xfrm>
          <a:prstGeom prst="rect">
            <a:avLst/>
          </a:prstGeom>
        </p:spPr>
      </p:pic>
      <p:pic>
        <p:nvPicPr>
          <p:cNvPr id="6" name="Picture 5" descr="pesticides spray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676400"/>
            <a:ext cx="46482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1890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Problems affecting sustainable development - 2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53000"/>
          </a:xfrm>
        </p:spPr>
        <p:txBody>
          <a:bodyPr/>
          <a:lstStyle/>
          <a:p>
            <a:r>
              <a:rPr lang="en-US" sz="4000" dirty="0" smtClean="0">
                <a:solidFill>
                  <a:srgbClr val="002060"/>
                </a:solidFill>
              </a:rPr>
              <a:t>Deforestation</a:t>
            </a:r>
          </a:p>
          <a:p>
            <a:endParaRPr lang="en-US" sz="4000" dirty="0" smtClean="0">
              <a:solidFill>
                <a:srgbClr val="002060"/>
              </a:solidFill>
            </a:endParaRPr>
          </a:p>
          <a:p>
            <a:endParaRPr lang="en-IN" dirty="0"/>
          </a:p>
        </p:txBody>
      </p:sp>
      <p:pic>
        <p:nvPicPr>
          <p:cNvPr id="4" name="Picture 3" descr="fo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09800"/>
            <a:ext cx="4857750" cy="3886200"/>
          </a:xfrm>
          <a:prstGeom prst="rect">
            <a:avLst/>
          </a:prstGeom>
        </p:spPr>
      </p:pic>
      <p:pic>
        <p:nvPicPr>
          <p:cNvPr id="5" name="Picture 4" descr="industriliz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752600"/>
            <a:ext cx="3086100" cy="2057400"/>
          </a:xfrm>
          <a:prstGeom prst="rect">
            <a:avLst/>
          </a:prstGeom>
        </p:spPr>
      </p:pic>
      <p:pic>
        <p:nvPicPr>
          <p:cNvPr id="6" name="Picture 5" descr="urbaniza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962400"/>
            <a:ext cx="32766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Modern Gadgets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ell pho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3505200"/>
            <a:ext cx="2143125" cy="2667000"/>
          </a:xfrm>
        </p:spPr>
      </p:pic>
      <p:pic>
        <p:nvPicPr>
          <p:cNvPr id="6" name="Picture 5" descr="four wheel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66800"/>
            <a:ext cx="4044677" cy="2133600"/>
          </a:xfrm>
          <a:prstGeom prst="rect">
            <a:avLst/>
          </a:prstGeom>
        </p:spPr>
      </p:pic>
      <p:pic>
        <p:nvPicPr>
          <p:cNvPr id="7" name="Picture 6" descr="frid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1" y="3733801"/>
            <a:ext cx="3124200" cy="3124200"/>
          </a:xfrm>
          <a:prstGeom prst="rect">
            <a:avLst/>
          </a:prstGeom>
        </p:spPr>
      </p:pic>
      <p:pic>
        <p:nvPicPr>
          <p:cNvPr id="8" name="Picture 7" descr="air condition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914400"/>
            <a:ext cx="4038600" cy="2514600"/>
          </a:xfrm>
          <a:prstGeom prst="rect">
            <a:avLst/>
          </a:prstGeom>
        </p:spPr>
      </p:pic>
      <p:pic>
        <p:nvPicPr>
          <p:cNvPr id="9" name="Picture 8" descr="lap to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4191000"/>
            <a:ext cx="3002912" cy="2352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Problems affecting sustainable development - 3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334000"/>
          </a:xfrm>
        </p:spPr>
        <p:txBody>
          <a:bodyPr/>
          <a:lstStyle/>
          <a:p>
            <a:r>
              <a:rPr lang="en-US" sz="4400" dirty="0" smtClean="0">
                <a:solidFill>
                  <a:srgbClr val="002060"/>
                </a:solidFill>
              </a:rPr>
              <a:t>Global warming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 descr="flo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057400"/>
            <a:ext cx="5029200" cy="2118732"/>
          </a:xfrm>
          <a:prstGeom prst="rect">
            <a:avLst/>
          </a:prstGeom>
        </p:spPr>
      </p:pic>
      <p:pic>
        <p:nvPicPr>
          <p:cNvPr id="5" name="Picture 4" descr="droug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495800"/>
            <a:ext cx="51054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Problems affecting sustainable development - 4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Growth in world population</a:t>
            </a:r>
            <a:endParaRPr lang="en-IN" sz="4000" dirty="0">
              <a:solidFill>
                <a:srgbClr val="002060"/>
              </a:solidFill>
            </a:endParaRPr>
          </a:p>
        </p:txBody>
      </p:sp>
      <p:pic>
        <p:nvPicPr>
          <p:cNvPr id="4" name="Picture 3" descr="population grow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05000"/>
            <a:ext cx="5892801" cy="2525486"/>
          </a:xfrm>
          <a:prstGeom prst="rect">
            <a:avLst/>
          </a:prstGeom>
        </p:spPr>
      </p:pic>
      <p:pic>
        <p:nvPicPr>
          <p:cNvPr id="5" name="Picture 4" descr="nucleus famil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49580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788</Words>
  <Application>Microsoft Office PowerPoint</Application>
  <PresentationFormat>On-screen Show (4:3)</PresentationFormat>
  <Paragraphs>130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      24th National Children’s Science Congress – 2016            Theme       Science,Technology,Innovation       for Sustainable Development   </vt:lpstr>
      <vt:lpstr> Food and Agriculture for Sustainable Development  </vt:lpstr>
      <vt:lpstr>Meaning of sustainable development</vt:lpstr>
      <vt:lpstr>Basic Problem</vt:lpstr>
      <vt:lpstr>Problems affecting sustainable development - 1</vt:lpstr>
      <vt:lpstr>Problems affecting sustainable development - 2</vt:lpstr>
      <vt:lpstr>Modern Gadgets</vt:lpstr>
      <vt:lpstr>Problems affecting sustainable development - 3</vt:lpstr>
      <vt:lpstr>Problems affecting sustainable development - 4</vt:lpstr>
      <vt:lpstr>Problems affecting sustainable development - 5</vt:lpstr>
      <vt:lpstr> Problems affecting sustainable development - 6 </vt:lpstr>
      <vt:lpstr>Problems affecting sustainable development</vt:lpstr>
      <vt:lpstr> Problem solving! - Roof top garden </vt:lpstr>
      <vt:lpstr>Slide 14</vt:lpstr>
      <vt:lpstr>Slide 15</vt:lpstr>
      <vt:lpstr>Hint from Nano technology</vt:lpstr>
      <vt:lpstr>Nano Agriculture – may be a solution!</vt:lpstr>
      <vt:lpstr>Slide 18</vt:lpstr>
      <vt:lpstr>Importance of food</vt:lpstr>
      <vt:lpstr>Agriculture</vt:lpstr>
      <vt:lpstr>Slide 21</vt:lpstr>
      <vt:lpstr>Slide 22</vt:lpstr>
      <vt:lpstr>Slide 23</vt:lpstr>
      <vt:lpstr>Need of the hour is !</vt:lpstr>
      <vt:lpstr>Why need soil test?</vt:lpstr>
      <vt:lpstr>Why fertility of soil is decreasing ?</vt:lpstr>
      <vt:lpstr>Slide 27</vt:lpstr>
      <vt:lpstr>Organic content</vt:lpstr>
      <vt:lpstr>Healthy soil</vt:lpstr>
      <vt:lpstr>Pesticides Effects</vt:lpstr>
      <vt:lpstr>To keep healthy soil</vt:lpstr>
      <vt:lpstr>Bull instead of tractor</vt:lpstr>
      <vt:lpstr>Ideas – Soil Testing</vt:lpstr>
      <vt:lpstr>Video link – You tube</vt:lpstr>
      <vt:lpstr>Ideas – Soil Testing</vt:lpstr>
      <vt:lpstr>pH values</vt:lpstr>
      <vt:lpstr>School work instead of Home work</vt:lpstr>
      <vt:lpstr>Minerals Testing - Water</vt:lpstr>
      <vt:lpstr>Health of school students</vt:lpstr>
      <vt:lpstr>More  suggestions</vt:lpstr>
      <vt:lpstr> “sustain” – not new to us</vt:lpstr>
      <vt:lpstr>Slide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Kannan</dc:creator>
  <cp:lastModifiedBy>Kannan</cp:lastModifiedBy>
  <cp:revision>84</cp:revision>
  <dcterms:created xsi:type="dcterms:W3CDTF">2006-08-16T00:00:00Z</dcterms:created>
  <dcterms:modified xsi:type="dcterms:W3CDTF">2016-07-25T17:43:46Z</dcterms:modified>
</cp:coreProperties>
</file>