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61" r:id="rId3"/>
    <p:sldId id="262" r:id="rId4"/>
    <p:sldId id="263" r:id="rId5"/>
    <p:sldId id="264" r:id="rId6"/>
    <p:sldId id="300" r:id="rId7"/>
    <p:sldId id="301" r:id="rId8"/>
    <p:sldId id="302" r:id="rId9"/>
    <p:sldId id="267" r:id="rId10"/>
    <p:sldId id="324" r:id="rId11"/>
    <p:sldId id="269" r:id="rId12"/>
    <p:sldId id="270" r:id="rId13"/>
    <p:sldId id="331" r:id="rId14"/>
    <p:sldId id="329" r:id="rId15"/>
    <p:sldId id="272" r:id="rId16"/>
    <p:sldId id="332" r:id="rId17"/>
    <p:sldId id="335" r:id="rId18"/>
    <p:sldId id="273" r:id="rId19"/>
    <p:sldId id="274" r:id="rId20"/>
    <p:sldId id="303" r:id="rId21"/>
    <p:sldId id="334" r:id="rId22"/>
    <p:sldId id="337" r:id="rId23"/>
    <p:sldId id="336" r:id="rId24"/>
    <p:sldId id="338" r:id="rId25"/>
    <p:sldId id="339" r:id="rId26"/>
    <p:sldId id="279" r:id="rId27"/>
    <p:sldId id="281" r:id="rId28"/>
    <p:sldId id="280" r:id="rId29"/>
    <p:sldId id="282" r:id="rId30"/>
    <p:sldId id="283" r:id="rId31"/>
    <p:sldId id="284" r:id="rId32"/>
    <p:sldId id="340" r:id="rId33"/>
    <p:sldId id="341" r:id="rId34"/>
    <p:sldId id="342" r:id="rId35"/>
    <p:sldId id="344" r:id="rId36"/>
    <p:sldId id="345" r:id="rId37"/>
    <p:sldId id="343" r:id="rId38"/>
    <p:sldId id="305" r:id="rId39"/>
    <p:sldId id="330" r:id="rId40"/>
    <p:sldId id="286" r:id="rId41"/>
    <p:sldId id="287" r:id="rId42"/>
    <p:sldId id="289" r:id="rId43"/>
    <p:sldId id="306" r:id="rId44"/>
    <p:sldId id="307" r:id="rId45"/>
    <p:sldId id="347" r:id="rId46"/>
    <p:sldId id="346" r:id="rId47"/>
    <p:sldId id="288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49" r:id="rId66"/>
    <p:sldId id="350" r:id="rId67"/>
    <p:sldId id="352" r:id="rId68"/>
    <p:sldId id="351" r:id="rId69"/>
    <p:sldId id="317" r:id="rId70"/>
    <p:sldId id="318" r:id="rId71"/>
    <p:sldId id="319" r:id="rId72"/>
    <p:sldId id="320" r:id="rId73"/>
    <p:sldId id="348" r:id="rId74"/>
    <p:sldId id="353" r:id="rId75"/>
    <p:sldId id="354" r:id="rId76"/>
    <p:sldId id="290" r:id="rId77"/>
    <p:sldId id="258" r:id="rId78"/>
    <p:sldId id="328" r:id="rId79"/>
    <p:sldId id="327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576" autoAdjust="0"/>
  </p:normalViewPr>
  <p:slideViewPr>
    <p:cSldViewPr>
      <p:cViewPr>
        <p:scale>
          <a:sx n="66" d="100"/>
          <a:sy n="66" d="100"/>
        </p:scale>
        <p:origin x="-127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Walking</a:t>
            </a:r>
            <a:r>
              <a:rPr lang="en-US" baseline="0" dirty="0" smtClean="0"/>
              <a:t>  vs. non walking members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product 1</c:v>
                </c:pt>
                <c:pt idx="1">
                  <c:v>product 2</c:v>
                </c:pt>
                <c:pt idx="2">
                  <c:v>product 3</c:v>
                </c:pt>
                <c:pt idx="3">
                  <c:v>product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52084736"/>
        <c:axId val="52086272"/>
      </c:barChart>
      <c:catAx>
        <c:axId val="52084736"/>
        <c:scaling>
          <c:orientation val="minMax"/>
        </c:scaling>
        <c:axPos val="b"/>
        <c:tickLblPos val="nextTo"/>
        <c:crossAx val="52086272"/>
        <c:crosses val="autoZero"/>
        <c:auto val="1"/>
        <c:lblAlgn val="ctr"/>
        <c:lblOffset val="100"/>
      </c:catAx>
      <c:valAx>
        <c:axId val="52086272"/>
        <c:scaling>
          <c:orientation val="minMax"/>
        </c:scaling>
        <c:axPos val="l"/>
        <c:majorGridlines/>
        <c:numFmt formatCode="General" sourceLinked="1"/>
        <c:tickLblPos val="nextTo"/>
        <c:crossAx val="5208473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98446336"/>
        <c:axId val="98452224"/>
      </c:barChart>
      <c:catAx>
        <c:axId val="98446336"/>
        <c:scaling>
          <c:orientation val="minMax"/>
        </c:scaling>
        <c:axPos val="b"/>
        <c:tickLblPos val="nextTo"/>
        <c:crossAx val="98452224"/>
        <c:crosses val="autoZero"/>
        <c:auto val="1"/>
        <c:lblAlgn val="ctr"/>
        <c:lblOffset val="100"/>
      </c:catAx>
      <c:valAx>
        <c:axId val="98452224"/>
        <c:scaling>
          <c:orientation val="minMax"/>
        </c:scaling>
        <c:axPos val="l"/>
        <c:majorGridlines/>
        <c:numFmt formatCode="General" sourceLinked="1"/>
        <c:tickLblPos val="nextTo"/>
        <c:crossAx val="984463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4F609-5690-4871-8E64-6DA8A7A3791C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313A-D27E-443E-9D2C-2DC3A9661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313A-D27E-443E-9D2C-2DC3A966179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lkherbstore.com/Water_Filters" TargetMode="External"/><Relationship Id="rId2" Type="http://schemas.openxmlformats.org/officeDocument/2006/relationships/hyperlink" Target="https://www.etsy.com/listing/91334016/100-vegan-rescue-bar-soa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untainroseherbs.com/aroma/ess.php?AID=123853" TargetMode="External"/><Relationship Id="rId4" Type="http://schemas.openxmlformats.org/officeDocument/2006/relationships/hyperlink" Target="http://www.mountainroseherbs.com/bulkherb/bulkherb.php?AID=123853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1"/>
            <a:ext cx="8458200" cy="2990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>NATIONAL CHILDREN SCIENCE CONGRESS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HEALTH, HYGIENE AND NUTRITION</a:t>
            </a:r>
            <a:b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en-US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2286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MR. N. VIJAYANAND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DEPARTMENT OF BOTANY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ARUMUGAM PILLAI SEETHAI AMMAL COLLEGE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THIRUPPATHUR</a:t>
            </a:r>
          </a:p>
          <a:p>
            <a:endParaRPr lang="en-US" sz="24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Information gathering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Hypothesis</a:t>
            </a:r>
          </a:p>
          <a:p>
            <a:r>
              <a:rPr lang="en-US" dirty="0" smtClean="0"/>
              <a:t>Procedure</a:t>
            </a:r>
          </a:p>
          <a:p>
            <a:r>
              <a:rPr lang="en-US" dirty="0" smtClean="0"/>
              <a:t>Materials and methods</a:t>
            </a:r>
          </a:p>
          <a:p>
            <a:r>
              <a:rPr lang="en-US" dirty="0" smtClean="0"/>
              <a:t>Data or result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previews.123rf.com/images/greenstockcreative/greenstockcreative0809/greenstockcreative080900038/3549459-a-flattened-empty-clear-plastic-water-bottle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" y="1219200"/>
            <a:ext cx="3657600" cy="2438400"/>
          </a:xfrm>
          <a:prstGeom prst="rect">
            <a:avLst/>
          </a:prstGeom>
          <a:noFill/>
        </p:spPr>
      </p:pic>
      <p:sp>
        <p:nvSpPr>
          <p:cNvPr id="25604" name="AutoShape 4" descr="Image result for MOSQU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Image result for MOSQU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CEAAkGBxAPEA0NEBINEA8ODxAQEA8QDw8QDw4PFREWFxcRExYYHSggGBolGxUVITEhJSkrLjouFx8zODgsOCgtLisBCgoKDg0OGhAQGi4lHyUtNzUtLTItLS8uLTAtLy0tKyszKy8tLS0tLS0tKy0tKy0vLS0tLTUtLS0tLS0tLS0rL//AABEIAMABBgMBIgACEQEDEQH/xAAbAAEAAgMBAQAAAAAAAAAAAAAAAQQCAwUGB//EAEQQAAICAQIDBAYFCQQLAAAAAAABAgMRBBIFITETQVFhBiIycYGRQlJiocEUIzNTcrGy0eE0Y3PCByRDZIKDkqKjs/H/xAAZAQEBAQEBAQAAAAAAAAAAAAAAAQIDBAX/xAAnEQEAAQQCAQMEAwEAAAAAAAAAAQIDETEEIRIiQcETMnHwUdHxBf/aAAwDAQACEQMRAD8A+4gAAAAAAAAAAAAAAAAAAAAAAAAAAAAAAAAAAAAAAAAAAAAMSSCQAAAAEgAAAAAAAAAAAAAAAAAAAAAAAAAAAAAAAAAAAAADBBIAgkAAAAAAAAAAAAABhbZGCcpOMYrq5NJL4gZlPi+u/J6pXbXNpxSguspSaSivNtotxaaTWGnzTXRo53HsdlBtpY1Gml1x7N8G/uTM1/bLVP3Qs8O1sNRVXfW8wsipLxXin4NPKfuLJ5jR6mvS6jUVwlv0977aPZ5n2VzeJR5ckn1/+k630hit0YuSltk0pP1Xjq8pZX9DhXyaKI9TtTx6659MPTA8ZpuM2NKcZNxWctNzzjxzFGzhnprBzdV6UVnHaxeUv213Lz+eDnb51qucadK+FdpjO3rwYOyKjvytuM7s8seJW4bxOrUqbqlu2S2yXRrz9zw+fkezMZw8mJxlcAMJv6K7+vkioyTySAAAAAAAAAAAAAAAAAAAAAAAADl8S47TRlN7pfVjjk/Nvl+JJqiNrFM1adQHiNZ6WXS5VKMF4pKT9ycuT+Rxr9Rdc1285uLw1uluz+zHp8onKb8ezvHHq930DU8b01fJ2RlL6tebJJ+DUc4+J5riPHu0scpUxdCg4Vxvmoxcn7U3FZ3PGEl7/E85bdJY2JxTWFOxrOfJdF8Dn269QnsW6draSiotNyfRZljHyOFd6Z6np3o48R29FZxaelhLE5RU36lFSai5Pmow3Zcfg0c3UqNsJ2a22andFpRc5S7NP6Ncfa8MyeM/ccjiGlvjOErJ+tOPOW54rWfYj92fH5HRs4fBVwlzmoKUpSWF3Zb5d3LzPHVyqI6jt66bE7npu0fGrdtemm1HZ6krcyTtWFtnyWFlfemWLr6Vuc5bpcsqtuW5eb5RRU00ITtpjKLqnnbCM+XaVSaxNN9Vl5+LLnHeFT07SklFyWU1zXJ95xrmuqMzT1Dra8KZxE9y4FmqnDbOmcpKXOUfVXwzl934nB1eolGbkvVluzyz+PvOnfp298lOtuOeS5bm/BfM5k65NNpptPHJ45/V6dTlRS9ldUYfQPQXis9ZVDh8p7YRzKXN79ifOuPk2+Xgs+CPb6+hUOvVVxwqoqu2EV7Wm8ku+HtLy3LvPj/oRxT8l1Clsbsmpx6ZSj4rz5P4H2HhnG6tRDdFxb3SrcItSfaJZcPk0+fifW4tymfTO/h8Pl25ifKNfLouxYUlzUsbcc92emCYRx16vr/I5+j/ADNioksRkm6HnKXfKlZ8Oq8vcdI9sdvDPQACoAAAAAAAAAACCSCQAAAAAAAAOdxuu6Ve2r/iw8Sa8EfNOLa1VTnGyuyU4SSa5NryPrhx+J+jenvbk04TeW5Qwtz8Wn1PNftV1d0berj3qaOqtPnK1ds4ScIqMuqUkm+mcZyZ8N7Sac7XLe/s7X8+rPZL0UhXGU5WqKim3LYlFJdW+fI5kdA+z7Vbs2WKuiuUcTvb6SS+jHGXl9yZ82u1ycYn4e6m9ZnTy2XprW3+dtteKastzkl38/ZS72dXQ+jltku3nvnbJrc4LEI/Zj5LxPXcE9EaNPKd883aiz2rJttJd0IruR6GMUuSSSXcjtR/z5n7p/txr52J9MPNab0YUknc15Lq0bPSDh9dOkuUFzkowz1eJSUX9zZ6I5/G9Ora4181myDWPs+t/lPZTxbduPTHbyzyK659U9Kt3DK9XpKIzipPsa5RfensXR9x4nieouc1RfJzUd0KbWvWTT9izxfmfQuBvOl0r/uKv4EZa7htV0ZQnFes87opKW7plPxM3rH1IzH+rav/AE57fKbuGScYz2YTbW94xOSw2l8Gvmer9AOCV9nbfZCEm7NsN2JLC6yS6dXjPkeh4hwSNldNUJdmqnlepGeVjmmmZ0cGSSjOy6cV0hlQhjwxHBwtcSu3czv9/fZ6LvLi5b8c4eF/0oaS2E679Gq05wlVqOzlGNm3quS588tZXgV/9GGohp1qKbbo6e7evzc0sSW1c1npjkj6XVw2iPJV1/GKbfxZwZ+j2mnfbTZDbP8AT6e6D2WKDeJ17l7SjLDxLKxNHo+lVFXl08sVUzuZ07eo0bsjtlPo1KLjFJxmuakjXw7UuzfCU5Ruqe2yGIcn3SXLnFrmjGP5VThPbqYLv9Wq9L3ezL/tNeaLLo25nRqduxKacJSjnO1xfKfwydvJjxdZfMkq/lEofpI8v1kMyj8V1j968yxXYpJSi00+9PKOjmyAAAAAAAAAAEEggCQAAAAAAAACnZN2ydceVcXiya+k/wBXH8X8PcGu7F2XJpaav1nnpbKPPL+wsfFrwXPVwuLvm9bNNRacdNB/Qp/WNd0p9fdheJlq61fJaVfoK9rvx0l3xo9z5N+WF9I6ZjGZbziAAG2Ar3LNkV3RhOT97wl/mN+e7vNNXOdku7lFfDOfvbJKwrcA/smk/wACr+BHQOd6OP8A1TS/4MP3HRJTqCrcgANIHP4xQ3GF8E3ZppdpFLrOGMTr+Mc480joASsThhRbGcY2QalCcVKMl0cWspojUaeFkXCcYzi+qkk0UOH/AJm2zSv2Huuo8Njl69a/Zk8+6a8Dpk3HZqenEu0uq02Z6aT1FS66W2XrxX9za/4ZZXmi1o3VqIq6vtKpv2ljZZCXfGyPTPvOiQkub5ZfV+JPHGl8s7V2ro9HXPyknB/NZ/cQ9VJe1VNecXGS/n9xZIcc9f6GmWNFymspSXPHNNM2AAAAAAAEAAAA2MgSCCQANNupjF7ecpfUjzl/T4mt1Ts9t7Y/Ui+b/al+CAwnc7XKut4jF4ssXd9iD+t59xGrt7KMKKUu0nlVx+jCK9qyX2Vle9tLvNupvhRBcurUYVwS3Tk+kYrx/k2+SNXDdLKO+63DvtxuxzjXBezVF+Cz1722zLUfysaXTqqKhHLxluT5ynJvLlJ+LfM3AGmQAAVdbVJ7Zxe2UX1xn1X1RvqgoxSXRLr3vzMmQkByPQ6blodK2mmoNNNNNYm10+B2Tn8A/sumfjVCXzWfxOgSnULVuQAFQAAFHi+nlOCnX+mpfaVeDklzg/KSzF+82cM10NRVXfDO2a6PrGSeJQl5ppr4Fo4+n0n5JfqLcvsNTOM3H6NN2EnPyUu9+Jmepy1HcYdgAGmQAAAAAAAAAAQAAMLalNbZLKKr4bHrGVsH9mcsfJl0AUY6Kaf6axrwe1fekbPyTPtOx/8AMePuLYA100xgsRSS8u/3mnXa2NSjlOU5vbXVHnOyWOi8F4t8l3mvV69pyqpirb0vZziFbxydsvo+7m/InQaFwzZZLtL5LE7MYSXXZWvow8vi8sn4XHvKNFo5KTvualdJYSXsUQf+zr/GXV47lhK8YtkNlJllkZNTmYuwI35I3GjtDF2gWNxhdZiMn4Rb+SNHalbiV+Kb5eFVj+UGTKxDbwX1dNpY+GnpX/jRd3nP0s8V1rwhBfKKNnaCCVzeN5U7QyVhcotbiUyspGyLA3ZEoppppNPk0+aaMUZAUoN0NReXQ3iMm+dL7oS+z4Pu6MvESimmmk0+TT5poqxfYtReXU+UZdXW/qy+z4Mzprf5WwAaZAAAAAAAAQAAABXt0UJtue+We5zntx4bc4Axs4jWm4R3WzXWFS3tPwk+kfi0aVVfd+kfYV/q65Ztkvt2L2fdHn5l6quMUoxSjFdFFJJfAyyRctdFEK4qEIqMV0SWPj7/ADM2w2YNlQlI1ymJM1TZFJTNcrDGTNbTGVZOwxdhGxkqpkEbylxyzGl1b/3e7/1s6KqK3FavzFq8Y7f+ppfiSdLG2yvOF7l+4zRvVJmqCstCM4osRpNkayjTGDNsYme0ywEEiQCgQ1nKfNPk14kkZAq7nTyeXV3Pq6vJ+MfPuLaZi2ipnsvZ9atvnBY3V/sLvXl8vAzpra6DGqxSSlFpp9GjI0yAAAAAIAAEkAACCQBizFo2YGANLgYOos4GAKvYkqks4GCYXKv2JkqjeBgauzKvEa8wUV320/JWxb+5MvlLVz/O6epdZOc35Rgks/OcfmJ0RtaUTLBIKhgAAAAAAAAAACGk+uCQBEYpLCSS8EsIkAAAAAAAgAAACQAAAAAAAAAAAAAAalp49o7fp7FDPhHLfL3v9yNo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CEAAkGBxAPEA0NEBINEA8ODxAQEA8QDw8QDw4PFREWFxcRExYYHSggGBolGxUVITEhJSkrLjouFx8zODgsOCgtLisBCgoKDg0OGhAQGi4lHyUtNzUtLTItLS8uLTAtLy0tKyszKy8tLS0tLS0tKy0tKy0vLS0tLTUtLS0tLS0tLS0rL//AABEIAMABBgMBIgACEQEDEQH/xAAbAAEAAgMBAQAAAAAAAAAAAAAAAQQCAwUGB//EAEQQAAICAQIDBAYFCQQLAAAAAAABAgMRBBIFITETQVFhBiIycYGRQlJiocEUIzNTcrGy0eE0Y3PCByRDZIKDkqKjs/H/xAAZAQEBAQEBAQAAAAAAAAAAAAAAAQIDBAX/xAAnEQEAAQQCAQMEAwEAAAAAAAAAAQIDETEEIRIiQcETMnHwUdHxBf/aAAwDAQACEQMRAD8A+4gAAAAAAAAAAAAAAAAAAAAAAAAAAAAAAAAAAAAAAAAAAAAMSSCQAAAAEgAAAAAAAAAAAAAAAAAAAAAAAAAAAAAAAAAAAAADBBIAgkAAAAAAAAAAAAABhbZGCcpOMYrq5NJL4gZlPi+u/J6pXbXNpxSguspSaSivNtotxaaTWGnzTXRo53HsdlBtpY1Gml1x7N8G/uTM1/bLVP3Qs8O1sNRVXfW8wsipLxXin4NPKfuLJ5jR6mvS6jUVwlv0977aPZ5n2VzeJR5ckn1/+k630hit0YuSltk0pP1Xjq8pZX9DhXyaKI9TtTx6659MPTA8ZpuM2NKcZNxWctNzzjxzFGzhnprBzdV6UVnHaxeUv213Lz+eDnb51qucadK+FdpjO3rwYOyKjvytuM7s8seJW4bxOrUqbqlu2S2yXRrz9zw+fkezMZw8mJxlcAMJv6K7+vkioyTySAAAAAAAAAAAAAAAAAAAAAAAADl8S47TRlN7pfVjjk/Nvl+JJqiNrFM1adQHiNZ6WXS5VKMF4pKT9ycuT+Rxr9Rdc1285uLw1uluz+zHp8onKb8ezvHHq930DU8b01fJ2RlL6tebJJ+DUc4+J5riPHu0scpUxdCg4Vxvmoxcn7U3FZ3PGEl7/E85bdJY2JxTWFOxrOfJdF8Dn269QnsW6draSiotNyfRZljHyOFd6Z6np3o48R29FZxaelhLE5RU36lFSai5Pmow3Zcfg0c3UqNsJ2a22andFpRc5S7NP6Ncfa8MyeM/ccjiGlvjOErJ+tOPOW54rWfYj92fH5HRs4fBVwlzmoKUpSWF3Zb5d3LzPHVyqI6jt66bE7npu0fGrdtemm1HZ6krcyTtWFtnyWFlfemWLr6Vuc5bpcsqtuW5eb5RRU00ITtpjKLqnnbCM+XaVSaxNN9Vl5+LLnHeFT07SklFyWU1zXJ95xrmuqMzT1Dra8KZxE9y4FmqnDbOmcpKXOUfVXwzl934nB1eolGbkvVluzyz+PvOnfp298lOtuOeS5bm/BfM5k65NNpptPHJ45/V6dTlRS9ldUYfQPQXis9ZVDh8p7YRzKXN79ifOuPk2+Xgs+CPb6+hUOvVVxwqoqu2EV7Wm8ku+HtLy3LvPj/oRxT8l1Clsbsmpx6ZSj4rz5P4H2HhnG6tRDdFxb3SrcItSfaJZcPk0+fifW4tymfTO/h8Pl25ifKNfLouxYUlzUsbcc92emCYRx16vr/I5+j/ADNioksRkm6HnKXfKlZ8Oq8vcdI9sdvDPQACoAAAAAAAAAACCSCQAAAAAAAAOdxuu6Ve2r/iw8Sa8EfNOLa1VTnGyuyU4SSa5NryPrhx+J+jenvbk04TeW5Qwtz8Wn1PNftV1d0berj3qaOqtPnK1ds4ScIqMuqUkm+mcZyZ8N7Sac7XLe/s7X8+rPZL0UhXGU5WqKim3LYlFJdW+fI5kdA+z7Vbs2WKuiuUcTvb6SS+jHGXl9yZ82u1ycYn4e6m9ZnTy2XprW3+dtteKastzkl38/ZS72dXQ+jltku3nvnbJrc4LEI/Zj5LxPXcE9EaNPKd883aiz2rJttJd0IruR6GMUuSSSXcjtR/z5n7p/txr52J9MPNab0YUknc15Lq0bPSDh9dOkuUFzkowz1eJSUX9zZ6I5/G9Ora4181myDWPs+t/lPZTxbduPTHbyzyK659U9Kt3DK9XpKIzipPsa5RfensXR9x4nieouc1RfJzUd0KbWvWTT9izxfmfQuBvOl0r/uKv4EZa7htV0ZQnFes87opKW7plPxM3rH1IzH+rav/AE57fKbuGScYz2YTbW94xOSw2l8Gvmer9AOCV9nbfZCEm7NsN2JLC6yS6dXjPkeh4hwSNldNUJdmqnlepGeVjmmmZ0cGSSjOy6cV0hlQhjwxHBwtcSu3czv9/fZ6LvLi5b8c4eF/0oaS2E679Gq05wlVqOzlGNm3quS588tZXgV/9GGohp1qKbbo6e7evzc0sSW1c1npjkj6XVw2iPJV1/GKbfxZwZ+j2mnfbTZDbP8AT6e6D2WKDeJ17l7SjLDxLKxNHo+lVFXl08sVUzuZ07eo0bsjtlPo1KLjFJxmuakjXw7UuzfCU5Ruqe2yGIcn3SXLnFrmjGP5VThPbqYLv9Wq9L3ezL/tNeaLLo25nRqduxKacJSjnO1xfKfwydvJjxdZfMkq/lEofpI8v1kMyj8V1j968yxXYpJSi00+9PKOjmyAAAAAAAAAAEEggCQAAAAAAAACnZN2ydceVcXiya+k/wBXH8X8PcGu7F2XJpaav1nnpbKPPL+wsfFrwXPVwuLvm9bNNRacdNB/Qp/WNd0p9fdheJlq61fJaVfoK9rvx0l3xo9z5N+WF9I6ZjGZbziAAG2Ar3LNkV3RhOT97wl/mN+e7vNNXOdku7lFfDOfvbJKwrcA/smk/wACr+BHQOd6OP8A1TS/4MP3HRJTqCrcgANIHP4xQ3GF8E3ZppdpFLrOGMTr+Mc480joASsThhRbGcY2QalCcVKMl0cWspojUaeFkXCcYzi+qkk0UOH/AJm2zSv2Huuo8Njl69a/Zk8+6a8Dpk3HZqenEu0uq02Z6aT1FS66W2XrxX9za/4ZZXmi1o3VqIq6vtKpv2ljZZCXfGyPTPvOiQkub5ZfV+JPHGl8s7V2ro9HXPyknB/NZ/cQ9VJe1VNecXGS/n9xZIcc9f6GmWNFymspSXPHNNM2AAAAAAAEAAAA2MgSCCQANNupjF7ecpfUjzl/T4mt1Ts9t7Y/Ui+b/al+CAwnc7XKut4jF4ssXd9iD+t59xGrt7KMKKUu0nlVx+jCK9qyX2Vle9tLvNupvhRBcurUYVwS3Tk+kYrx/k2+SNXDdLKO+63DvtxuxzjXBezVF+Cz1722zLUfysaXTqqKhHLxluT5ynJvLlJ+LfM3AGmQAAVdbVJ7Zxe2UX1xn1X1RvqgoxSXRLr3vzMmQkByPQ6blodK2mmoNNNNNYm10+B2Tn8A/sumfjVCXzWfxOgSnULVuQAFQAAFHi+nlOCnX+mpfaVeDklzg/KSzF+82cM10NRVXfDO2a6PrGSeJQl5ppr4Fo4+n0n5JfqLcvsNTOM3H6NN2EnPyUu9+Jmepy1HcYdgAGmQAAAAAAAAAAQAAMLalNbZLKKr4bHrGVsH9mcsfJl0AUY6Kaf6axrwe1fekbPyTPtOx/8AMePuLYA100xgsRSS8u/3mnXa2NSjlOU5vbXVHnOyWOi8F4t8l3mvV69pyqpirb0vZziFbxydsvo+7m/InQaFwzZZLtL5LE7MYSXXZWvow8vi8sn4XHvKNFo5KTvualdJYSXsUQf+zr/GXV47lhK8YtkNlJllkZNTmYuwI35I3GjtDF2gWNxhdZiMn4Rb+SNHalbiV+Kb5eFVj+UGTKxDbwX1dNpY+GnpX/jRd3nP0s8V1rwhBfKKNnaCCVzeN5U7QyVhcotbiUyspGyLA3ZEoppppNPk0+aaMUZAUoN0NReXQ3iMm+dL7oS+z4Pu6MvESimmmk0+TT5poqxfYtReXU+UZdXW/qy+z4Mzprf5WwAaZAAAAAAAAQAAABXt0UJtue+We5zntx4bc4Axs4jWm4R3WzXWFS3tPwk+kfi0aVVfd+kfYV/q65Ztkvt2L2fdHn5l6quMUoxSjFdFFJJfAyyRctdFEK4qEIqMV0SWPj7/ADM2w2YNlQlI1ymJM1TZFJTNcrDGTNbTGVZOwxdhGxkqpkEbylxyzGl1b/3e7/1s6KqK3FavzFq8Y7f+ppfiSdLG2yvOF7l+4zRvVJmqCstCM4osRpNkayjTGDNsYme0ywEEiQCgQ1nKfNPk14kkZAq7nTyeXV3Pq6vJ+MfPuLaZi2ipnsvZ9atvnBY3V/sLvXl8vAzpra6DGqxSSlFpp9GjI0yAAAAAIAAEkAACCQBizFo2YGANLgYOos4GAKvYkqks4GCYXKv2JkqjeBgauzKvEa8wUV320/JWxb+5MvlLVz/O6epdZOc35Rgks/OcfmJ0RtaUTLBIKhgAAAAAAAAAACGk+uCQBEYpLCSS8EsIkAAAAAAAgAAACQAAAAAAAAAAAAAAalp49o7fp7FDPhHLfL3v9yNo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CEAAkGBxAPEA0NEBINEA8ODxAQEA8QDw8QDw4PFREWFxcRExYYHSggGBolGxUVITEhJSkrLjouFx8zODgsOCgtLisBCgoKDg0OGhAQGi4lHyUtNzUtLTItLS8uLTAtLy0tKyszKy8tLS0tLS0tKy0tKy0vLS0tLTUtLS0tLS0tLS0rL//AABEIAMABBgMBIgACEQEDEQH/xAAbAAEAAgMBAQAAAAAAAAAAAAAAAQQCAwUGB//EAEQQAAICAQIDBAYFCQQLAAAAAAABAgMRBBIFITETQVFhBiIycYGRQlJiocEUIzNTcrGy0eE0Y3PCByRDZIKDkqKjs/H/xAAZAQEBAQEBAQAAAAAAAAAAAAAAAQIDBAX/xAAnEQEAAQQCAQMEAwEAAAAAAAAAAQIDETEEIRIiQcETMnHwUdHxBf/aAAwDAQACEQMRAD8A+4gAAAAAAAAAAAAAAAAAAAAAAAAAAAAAAAAAAAAAAAAAAAAMSSCQAAAAEgAAAAAAAAAAAAAAAAAAAAAAAAAAAAAAAAAAAAADBBIAgkAAAAAAAAAAAAABhbZGCcpOMYrq5NJL4gZlPi+u/J6pXbXNpxSguspSaSivNtotxaaTWGnzTXRo53HsdlBtpY1Gml1x7N8G/uTM1/bLVP3Qs8O1sNRVXfW8wsipLxXin4NPKfuLJ5jR6mvS6jUVwlv0977aPZ5n2VzeJR5ckn1/+k630hit0YuSltk0pP1Xjq8pZX9DhXyaKI9TtTx6659MPTA8ZpuM2NKcZNxWctNzzjxzFGzhnprBzdV6UVnHaxeUv213Lz+eDnb51qucadK+FdpjO3rwYOyKjvytuM7s8seJW4bxOrUqbqlu2S2yXRrz9zw+fkezMZw8mJxlcAMJv6K7+vkioyTySAAAAAAAAAAAAAAAAAAAAAAAADl8S47TRlN7pfVjjk/Nvl+JJqiNrFM1adQHiNZ6WXS5VKMF4pKT9ycuT+Rxr9Rdc1285uLw1uluz+zHp8onKb8ezvHHq930DU8b01fJ2RlL6tebJJ+DUc4+J5riPHu0scpUxdCg4Vxvmoxcn7U3FZ3PGEl7/E85bdJY2JxTWFOxrOfJdF8Dn269QnsW6draSiotNyfRZljHyOFd6Z6np3o48R29FZxaelhLE5RU36lFSai5Pmow3Zcfg0c3UqNsJ2a22andFpRc5S7NP6Ncfa8MyeM/ccjiGlvjOErJ+tOPOW54rWfYj92fH5HRs4fBVwlzmoKUpSWF3Zb5d3LzPHVyqI6jt66bE7npu0fGrdtemm1HZ6krcyTtWFtnyWFlfemWLr6Vuc5bpcsqtuW5eb5RRU00ITtpjKLqnnbCM+XaVSaxNN9Vl5+LLnHeFT07SklFyWU1zXJ95xrmuqMzT1Dra8KZxE9y4FmqnDbOmcpKXOUfVXwzl934nB1eolGbkvVluzyz+PvOnfp298lOtuOeS5bm/BfM5k65NNpptPHJ45/V6dTlRS9ldUYfQPQXis9ZVDh8p7YRzKXN79ifOuPk2+Xgs+CPb6+hUOvVVxwqoqu2EV7Wm8ku+HtLy3LvPj/oRxT8l1Clsbsmpx6ZSj4rz5P4H2HhnG6tRDdFxb3SrcItSfaJZcPk0+fifW4tymfTO/h8Pl25ifKNfLouxYUlzUsbcc92emCYRx16vr/I5+j/ADNioksRkm6HnKXfKlZ8Oq8vcdI9sdvDPQACoAAAAAAAAAACCSCQAAAAAAAAOdxuu6Ve2r/iw8Sa8EfNOLa1VTnGyuyU4SSa5NryPrhx+J+jenvbk04TeW5Qwtz8Wn1PNftV1d0berj3qaOqtPnK1ds4ScIqMuqUkm+mcZyZ8N7Sac7XLe/s7X8+rPZL0UhXGU5WqKim3LYlFJdW+fI5kdA+z7Vbs2WKuiuUcTvb6SS+jHGXl9yZ82u1ycYn4e6m9ZnTy2XprW3+dtteKastzkl38/ZS72dXQ+jltku3nvnbJrc4LEI/Zj5LxPXcE9EaNPKd883aiz2rJttJd0IruR6GMUuSSSXcjtR/z5n7p/txr52J9MPNab0YUknc15Lq0bPSDh9dOkuUFzkowz1eJSUX9zZ6I5/G9Ora4181myDWPs+t/lPZTxbduPTHbyzyK659U9Kt3DK9XpKIzipPsa5RfensXR9x4nieouc1RfJzUd0KbWvWTT9izxfmfQuBvOl0r/uKv4EZa7htV0ZQnFes87opKW7plPxM3rH1IzH+rav/AE57fKbuGScYz2YTbW94xOSw2l8Gvmer9AOCV9nbfZCEm7NsN2JLC6yS6dXjPkeh4hwSNldNUJdmqnlepGeVjmmmZ0cGSSjOy6cV0hlQhjwxHBwtcSu3czv9/fZ6LvLi5b8c4eF/0oaS2E679Gq05wlVqOzlGNm3quS588tZXgV/9GGohp1qKbbo6e7evzc0sSW1c1npjkj6XVw2iPJV1/GKbfxZwZ+j2mnfbTZDbP8AT6e6D2WKDeJ17l7SjLDxLKxNHo+lVFXl08sVUzuZ07eo0bsjtlPo1KLjFJxmuakjXw7UuzfCU5Ruqe2yGIcn3SXLnFrmjGP5VThPbqYLv9Wq9L3ezL/tNeaLLo25nRqduxKacJSjnO1xfKfwydvJjxdZfMkq/lEofpI8v1kMyj8V1j968yxXYpJSi00+9PKOjmyAAAAAAAAAAEEggCQAAAAAAAACnZN2ydceVcXiya+k/wBXH8X8PcGu7F2XJpaav1nnpbKPPL+wsfFrwXPVwuLvm9bNNRacdNB/Qp/WNd0p9fdheJlq61fJaVfoK9rvx0l3xo9z5N+WF9I6ZjGZbziAAG2Ar3LNkV3RhOT97wl/mN+e7vNNXOdku7lFfDOfvbJKwrcA/smk/wACr+BHQOd6OP8A1TS/4MP3HRJTqCrcgANIHP4xQ3GF8E3ZppdpFLrOGMTr+Mc480joASsThhRbGcY2QalCcVKMl0cWspojUaeFkXCcYzi+qkk0UOH/AJm2zSv2Huuo8Njl69a/Zk8+6a8Dpk3HZqenEu0uq02Z6aT1FS66W2XrxX9za/4ZZXmi1o3VqIq6vtKpv2ljZZCXfGyPTPvOiQkub5ZfV+JPHGl8s7V2ro9HXPyknB/NZ/cQ9VJe1VNecXGS/n9xZIcc9f6GmWNFymspSXPHNNM2AAAAAAAEAAAA2MgSCCQANNupjF7ecpfUjzl/T4mt1Ts9t7Y/Ui+b/al+CAwnc7XKut4jF4ssXd9iD+t59xGrt7KMKKUu0nlVx+jCK9qyX2Vle9tLvNupvhRBcurUYVwS3Tk+kYrx/k2+SNXDdLKO+63DvtxuxzjXBezVF+Cz1722zLUfysaXTqqKhHLxluT5ynJvLlJ+LfM3AGmQAAVdbVJ7Zxe2UX1xn1X1RvqgoxSXRLr3vzMmQkByPQ6blodK2mmoNNNNNYm10+B2Tn8A/sumfjVCXzWfxOgSnULVuQAFQAAFHi+nlOCnX+mpfaVeDklzg/KSzF+82cM10NRVXfDO2a6PrGSeJQl5ppr4Fo4+n0n5JfqLcvsNTOM3H6NN2EnPyUu9+Jmepy1HcYdgAGmQAAAAAAAAAAQAAMLalNbZLKKr4bHrGVsH9mcsfJl0AUY6Kaf6axrwe1fekbPyTPtOx/8AMePuLYA100xgsRSS8u/3mnXa2NSjlOU5vbXVHnOyWOi8F4t8l3mvV69pyqpirb0vZziFbxydsvo+7m/InQaFwzZZLtL5LE7MYSXXZWvow8vi8sn4XHvKNFo5KTvualdJYSXsUQf+zr/GXV47lhK8YtkNlJllkZNTmYuwI35I3GjtDF2gWNxhdZiMn4Rb+SNHalbiV+Kb5eFVj+UGTKxDbwX1dNpY+GnpX/jRd3nP0s8V1rwhBfKKNnaCCVzeN5U7QyVhcotbiUyspGyLA3ZEoppppNPk0+aaMUZAUoN0NReXQ3iMm+dL7oS+z4Pu6MvESimmmk0+TT5poqxfYtReXU+UZdXW/qy+z4Mzprf5WwAaZAAAAAAAAQAAABXt0UJtue+We5zntx4bc4Axs4jWm4R3WzXWFS3tPwk+kfi0aVVfd+kfYV/q65Ztkvt2L2fdHn5l6quMUoxSjFdFFJJfAyyRctdFEK4qEIqMV0SWPj7/ADM2w2YNlQlI1ymJM1TZFJTNcrDGTNbTGVZOwxdhGxkqpkEbylxyzGl1b/3e7/1s6KqK3FavzFq8Y7f+ppfiSdLG2yvOF7l+4zRvVJmqCstCM4osRpNkayjTGDNsYme0ywEEiQCgQ1nKfNPk14kkZAq7nTyeXV3Pq6vJ+MfPuLaZi2ipnsvZ9atvnBY3V/sLvXl8vAzpra6DGqxSSlFpp9GjI0yAAAAAIAAEkAACCQBizFo2YGANLgYOos4GAKvYkqks4GCYXKv2JkqjeBgauzKvEa8wUV320/JWxb+5MvlLVz/O6epdZOc35Rgks/OcfmJ0RtaUTLBIKhgAAAAAAAAAACGk+uCQBEYpLCSS8EsIkAAAAAAAgAAACQAAAAAAAAAAAAAAalp49o7fp7FDPhHLfL3v9yNo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4" name="Picture 14" descr="https://www.mosquitnoband.com/wp-content/uploads/2014/12/bigstock-Anopheles-mosquito-dangerous-74676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121319" y="1238460"/>
            <a:ext cx="3430431" cy="2545863"/>
          </a:xfrm>
          <a:prstGeom prst="rect">
            <a:avLst/>
          </a:prstGeom>
          <a:noFill/>
        </p:spPr>
      </p:pic>
      <p:pic>
        <p:nvPicPr>
          <p:cNvPr id="25616" name="Picture 16" descr="http://natural-fertility-info.com/wp-content/uploads/iStock_000016870512X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9630" y="3733800"/>
            <a:ext cx="3782371" cy="2743200"/>
          </a:xfrm>
          <a:prstGeom prst="rect">
            <a:avLst/>
          </a:prstGeom>
          <a:noFill/>
        </p:spPr>
      </p:pic>
      <p:pic>
        <p:nvPicPr>
          <p:cNvPr id="25618" name="Picture 18" descr="http://1.bp.blogspot.com/-qq8XBGpC3BI/UPl971GBeEI/AAAAAAAAAgQ/mcXxo_RLfQE/s1600/_MG_3187+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33800"/>
            <a:ext cx="35814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ECOFRIENDLY MOSQUITO CATCHER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s://s-media-cache-ak0.pinimg.com/564x/95/c3/b5/95c3b50adb8057327727a3f84daf3b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305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9874" name="Picture 2" descr="mosquito trap diy mosquito trap how to make a homemade mosquito trap ..."/>
          <p:cNvPicPr>
            <a:picLocks noChangeAspect="1" noChangeArrowheads="1"/>
          </p:cNvPicPr>
          <p:nvPr/>
        </p:nvPicPr>
        <p:blipFill>
          <a:blip r:embed="rId2"/>
          <a:srcRect t="51834" r="49201" b="244"/>
          <a:stretch>
            <a:fillRect/>
          </a:stretch>
        </p:blipFill>
        <p:spPr bwMode="auto">
          <a:xfrm>
            <a:off x="152400" y="304800"/>
            <a:ext cx="4645025" cy="5816600"/>
          </a:xfrm>
          <a:prstGeom prst="rect">
            <a:avLst/>
          </a:prstGeom>
          <a:noFill/>
        </p:spPr>
      </p:pic>
      <p:pic>
        <p:nvPicPr>
          <p:cNvPr id="79876" name="Picture 4" descr="Homemade mosquito trap | DIY | Pinterest"/>
          <p:cNvPicPr>
            <a:picLocks noChangeAspect="1" noChangeArrowheads="1"/>
          </p:cNvPicPr>
          <p:nvPr/>
        </p:nvPicPr>
        <p:blipFill>
          <a:blip r:embed="rId3"/>
          <a:srcRect l="5556" t="9756" r="55555" b="7317"/>
          <a:stretch>
            <a:fillRect/>
          </a:stretch>
        </p:blipFill>
        <p:spPr bwMode="auto">
          <a:xfrm>
            <a:off x="5029200" y="381000"/>
            <a:ext cx="3760694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Eco friendly</a:t>
            </a:r>
          </a:p>
          <a:p>
            <a:r>
              <a:rPr lang="en-US" dirty="0" smtClean="0"/>
              <a:t>Costly</a:t>
            </a:r>
          </a:p>
          <a:p>
            <a:r>
              <a:rPr lang="en-US" dirty="0" smtClean="0"/>
              <a:t>Liquid can be easily replaced</a:t>
            </a:r>
          </a:p>
          <a:p>
            <a:endParaRPr lang="en-US" dirty="0"/>
          </a:p>
        </p:txBody>
      </p:sp>
      <p:pic>
        <p:nvPicPr>
          <p:cNvPr id="34818" name="Picture 2" descr="http://kidshealth.org/EN/images/headers/T-allergies-enHD-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37719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T1 = Lemon grass</a:t>
            </a:r>
          </a:p>
          <a:p>
            <a:r>
              <a:rPr lang="en-US" dirty="0" smtClean="0"/>
              <a:t>T2= Commercial repellent</a:t>
            </a:r>
          </a:p>
          <a:p>
            <a:r>
              <a:rPr lang="en-US" dirty="0" smtClean="0"/>
              <a:t>T3 = Garlic paste</a:t>
            </a:r>
          </a:p>
          <a:p>
            <a:r>
              <a:rPr lang="en-US" dirty="0" smtClean="0"/>
              <a:t>T4 = Herbal – citronella oil</a:t>
            </a:r>
          </a:p>
          <a:p>
            <a:r>
              <a:rPr lang="en-US" dirty="0" smtClean="0"/>
              <a:t>T5 = Yeast + Sugar</a:t>
            </a:r>
            <a:endParaRPr lang="en-US" dirty="0"/>
          </a:p>
        </p:txBody>
      </p:sp>
      <p:pic>
        <p:nvPicPr>
          <p:cNvPr id="32770" name="Picture 2" descr="http://grsdistribution.com/content/pflanzen_gross/lemongr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495800"/>
            <a:ext cx="2162175" cy="2162175"/>
          </a:xfrm>
          <a:prstGeom prst="rect">
            <a:avLst/>
          </a:prstGeom>
          <a:noFill/>
        </p:spPr>
      </p:pic>
      <p:pic>
        <p:nvPicPr>
          <p:cNvPr id="32774" name="Picture 6" descr="http://www.superbrandsindia.com/images/brand_pdf/consumer_1st_edition_2004/good-knight/good-knight-single-bot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495800"/>
            <a:ext cx="1600200" cy="2136649"/>
          </a:xfrm>
          <a:prstGeom prst="rect">
            <a:avLst/>
          </a:prstGeom>
          <a:noFill/>
        </p:spPr>
      </p:pic>
      <p:pic>
        <p:nvPicPr>
          <p:cNvPr id="32776" name="Picture 8" descr="http://vscomic.com/wp-content/uploads/2016/01/yeast-sug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648200"/>
            <a:ext cx="3429000" cy="1905000"/>
          </a:xfrm>
          <a:prstGeom prst="rect">
            <a:avLst/>
          </a:prstGeom>
          <a:noFill/>
        </p:spPr>
      </p:pic>
      <p:pic>
        <p:nvPicPr>
          <p:cNvPr id="7" name="Picture 2" descr="https://s-media-cache-ak0.pinimg.com/564x/95/c3/b5/95c3b50adb8057327727a3f84daf3b83.jpg"/>
          <p:cNvPicPr>
            <a:picLocks noChangeAspect="1" noChangeArrowheads="1"/>
          </p:cNvPicPr>
          <p:nvPr/>
        </p:nvPicPr>
        <p:blipFill>
          <a:blip r:embed="rId5"/>
          <a:srcRect l="60550" t="56716" r="23853" b="4478"/>
          <a:stretch>
            <a:fillRect/>
          </a:stretch>
        </p:blipFill>
        <p:spPr bwMode="auto">
          <a:xfrm>
            <a:off x="6248400" y="762000"/>
            <a:ext cx="2209800" cy="3379694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18781504">
            <a:off x="5721057" y="4407982"/>
            <a:ext cx="1143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879322">
            <a:off x="8084560" y="4073663"/>
            <a:ext cx="442479" cy="163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324970">
            <a:off x="3435524" y="4261497"/>
            <a:ext cx="2965405" cy="28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Pin Homemade Mosquito Traps That Work on Pinte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2000" cy="4859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4" name="Picture 4" descr="Recycling of hospital waste poses risk to public health, environmen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1"/>
            <a:ext cx="4114800" cy="4507854"/>
          </a:xfrm>
          <a:prstGeom prst="rect">
            <a:avLst/>
          </a:prstGeom>
          <a:noFill/>
        </p:spPr>
      </p:pic>
      <p:pic>
        <p:nvPicPr>
          <p:cNvPr id="81926" name="Picture 6" descr="Green bench: Court orders proper disposal of hospital wast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3818466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4" name="Picture 4" descr="http://www.thehindu.com/multimedia/dynamic/01603/02isbs_walk_Nat_02_160384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0"/>
            <a:ext cx="4027224" cy="5105400"/>
          </a:xfrm>
          <a:prstGeom prst="rect">
            <a:avLst/>
          </a:prstGeom>
          <a:noFill/>
        </p:spPr>
      </p:pic>
      <p:pic>
        <p:nvPicPr>
          <p:cNvPr id="30726" name="Picture 6" descr="http://blog.yourbestfatburner.com/wp-content/uploads/2014/02/indian-women-wal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4191000" cy="50292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10,000 steps a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/>
          <a:lstStyle/>
          <a:p>
            <a:r>
              <a:rPr lang="en-US" dirty="0" smtClean="0"/>
              <a:t>Apps are there</a:t>
            </a:r>
          </a:p>
          <a:p>
            <a:r>
              <a:rPr lang="en-US" dirty="0" smtClean="0"/>
              <a:t>Compare with non walkers</a:t>
            </a:r>
          </a:p>
          <a:p>
            <a:r>
              <a:rPr lang="en-US" dirty="0" smtClean="0"/>
              <a:t>Office characters</a:t>
            </a:r>
          </a:p>
          <a:p>
            <a:r>
              <a:rPr lang="en-US" dirty="0" smtClean="0"/>
              <a:t>Peak hours in your house</a:t>
            </a:r>
          </a:p>
          <a:p>
            <a:r>
              <a:rPr lang="en-US" dirty="0" smtClean="0"/>
              <a:t>Managing the peak hours</a:t>
            </a:r>
          </a:p>
          <a:p>
            <a:r>
              <a:rPr lang="en-US" dirty="0" smtClean="0"/>
              <a:t>Behavior with others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previews.123rf.com/images/chagin/chagin1201/chagin120100192/12150844-Happy-business-people-working-at-the-office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648200" y="1295400"/>
            <a:ext cx="3886200" cy="2436525"/>
          </a:xfrm>
          <a:prstGeom prst="rect">
            <a:avLst/>
          </a:prstGeom>
          <a:noFill/>
        </p:spPr>
      </p:pic>
      <p:pic>
        <p:nvPicPr>
          <p:cNvPr id="30724" name="Picture 4" descr="http://www.brucesallan.com/wp-content/uploads/2013/05/Couple-Fight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99" y="3810000"/>
            <a:ext cx="393699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age.slidesharecdn.com/healthpowerpointedu290-100407184147-phpapp01/95/health-powerpoint-1-728.jpg?cb=1270666419"/>
          <p:cNvPicPr>
            <a:picLocks noChangeAspect="1" noChangeArrowheads="1"/>
          </p:cNvPicPr>
          <p:nvPr/>
        </p:nvPicPr>
        <p:blipFill>
          <a:blip r:embed="rId2"/>
          <a:srcRect t="18333"/>
          <a:stretch>
            <a:fillRect/>
          </a:stretch>
        </p:blipFill>
        <p:spPr bwMode="auto">
          <a:xfrm>
            <a:off x="228600" y="304800"/>
            <a:ext cx="8621934" cy="622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305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www.easypacelearning.com/design/images/dairyproducts2we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4004335" cy="4419600"/>
          </a:xfrm>
          <a:prstGeom prst="rect">
            <a:avLst/>
          </a:prstGeom>
          <a:noFill/>
        </p:spPr>
      </p:pic>
      <p:pic>
        <p:nvPicPr>
          <p:cNvPr id="46084" name="Picture 4" descr="http://cdn2.bigcommerce.com/server2900/db9c4/products/209/images/1685/METHYLENE_20_ML_%2528809x981%2529__63789.1319387754.1280.1280.jpg?c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1673224" cy="2028965"/>
          </a:xfrm>
          <a:prstGeom prst="rect">
            <a:avLst/>
          </a:prstGeom>
          <a:noFill/>
        </p:spPr>
      </p:pic>
      <p:sp>
        <p:nvSpPr>
          <p:cNvPr id="46086" name="AutoShape 6" descr="Image result for SMALL C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Image result for SMALL CU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90" name="Picture 10" descr="http://g03.a.alicdn.com/kf/HTB1ZQv5KpXXXXXmXFXXq6xXFXXXw/Disposable-font-b-paper-b-font-font-b-cups-b-font-wholesale-small-tasting-font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00200"/>
            <a:ext cx="2212975" cy="221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5334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/>
              <a:t> </a:t>
            </a:r>
            <a:r>
              <a:rPr lang="en-US" sz="4000" dirty="0" smtClean="0"/>
              <a:t>Small cups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12 </a:t>
            </a:r>
            <a:r>
              <a:rPr lang="en-US" sz="4400" dirty="0" smtClean="0"/>
              <a:t>drops of </a:t>
            </a:r>
            <a:r>
              <a:rPr lang="en-US" sz="4400" dirty="0" err="1" smtClean="0"/>
              <a:t>methylene</a:t>
            </a:r>
            <a:r>
              <a:rPr lang="en-US" sz="4400" dirty="0" smtClean="0"/>
              <a:t> </a:t>
            </a:r>
            <a:r>
              <a:rPr lang="en-US" sz="4400" dirty="0" smtClean="0"/>
              <a:t>blue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 Pipette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 10 ml </a:t>
            </a:r>
            <a:r>
              <a:rPr lang="en-US" sz="4400" dirty="0" smtClean="0"/>
              <a:t>of  _________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 10 ml of </a:t>
            </a:r>
            <a:r>
              <a:rPr lang="en-US" sz="4400" dirty="0" smtClean="0"/>
              <a:t>___________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 10 ml of </a:t>
            </a:r>
            <a:r>
              <a:rPr lang="en-US" sz="4400" dirty="0" smtClean="0"/>
              <a:t>___________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 10 ml of </a:t>
            </a:r>
            <a:r>
              <a:rPr lang="en-US" sz="4400" dirty="0" smtClean="0"/>
              <a:t>__________</a:t>
            </a:r>
            <a:endParaRPr lang="en-US" sz="4400" dirty="0" smtClean="0"/>
          </a:p>
          <a:p>
            <a:pPr>
              <a:buFont typeface="Wingdings" pitchFamily="2" charset="2"/>
              <a:buChar char="Ø"/>
            </a:pPr>
            <a:r>
              <a:rPr lang="en-US" sz="4400" dirty="0" smtClean="0"/>
              <a:t> 10 ml of </a:t>
            </a:r>
            <a:r>
              <a:rPr lang="en-US" sz="4400" dirty="0" smtClean="0"/>
              <a:t>__</a:t>
            </a:r>
            <a:r>
              <a:rPr lang="en-US" sz="4400" dirty="0" err="1" smtClean="0"/>
              <a:t>bioproduct</a:t>
            </a:r>
            <a:r>
              <a:rPr lang="en-US" sz="4400" dirty="0" smtClean="0"/>
              <a:t>/herbal </a:t>
            </a:r>
            <a:endParaRPr lang="en-US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www.eldiscosupercenter.com/images/T/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2667000" cy="3124200"/>
          </a:xfrm>
          <a:prstGeom prst="rect">
            <a:avLst/>
          </a:prstGeom>
          <a:noFill/>
        </p:spPr>
      </p:pic>
      <p:pic>
        <p:nvPicPr>
          <p:cNvPr id="9" name="Picture 2" descr="http://www.eldiscosupercenter.com/images/T/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71800"/>
            <a:ext cx="2375484" cy="3124200"/>
          </a:xfrm>
          <a:prstGeom prst="rect">
            <a:avLst/>
          </a:prstGeom>
          <a:noFill/>
        </p:spPr>
      </p:pic>
      <p:pic>
        <p:nvPicPr>
          <p:cNvPr id="10" name="Picture 2" descr="http://www.eldiscosupercenter.com/images/T/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971800"/>
            <a:ext cx="2375484" cy="3124200"/>
          </a:xfrm>
          <a:prstGeom prst="rect">
            <a:avLst/>
          </a:prstGeom>
          <a:noFill/>
        </p:spPr>
      </p:pic>
      <p:pic>
        <p:nvPicPr>
          <p:cNvPr id="80900" name="Picture 4" descr="http://l7.alamy.com/zooms/dca14b42a8484e1497482d326c26200e/pipetting-drops-of-liquid-into-eppendorf-tubes-side-view-fb1fw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04800"/>
            <a:ext cx="2206625" cy="2666513"/>
          </a:xfrm>
          <a:prstGeom prst="rect">
            <a:avLst/>
          </a:prstGeom>
          <a:noFill/>
        </p:spPr>
      </p:pic>
      <p:pic>
        <p:nvPicPr>
          <p:cNvPr id="12" name="Picture 4" descr="http://l7.alamy.com/zooms/dca14b42a8484e1497482d326c26200e/pipetting-drops-of-liquid-into-eppendorf-tubes-side-view-fb1fw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81000"/>
            <a:ext cx="2206625" cy="2666513"/>
          </a:xfrm>
          <a:prstGeom prst="rect">
            <a:avLst/>
          </a:prstGeom>
          <a:noFill/>
        </p:spPr>
      </p:pic>
      <p:pic>
        <p:nvPicPr>
          <p:cNvPr id="13" name="Picture 4" descr="http://l7.alamy.com/zooms/dca14b42a8484e1497482d326c26200e/pipetting-drops-of-liquid-into-eppendorf-tubes-side-view-fb1fw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81000"/>
            <a:ext cx="2206625" cy="2666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3581400" cy="6553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WAIT FOR 15 MINUTES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BLUE COLOUR WILL 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APPEAR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Observe the time when it  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goes to original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than 8 hours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excellent.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takes 5.5 to 8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hours -   0.5 million organisms/ml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takes 2 to 5.5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- 4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20 million organisms/ml.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takes less than 20 minute ,then there are over 20 million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organisms only 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Record your results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the form of graphs and take photos.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Image result for DROPS OF METHYLENE BLUE BY PIPET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00200"/>
            <a:ext cx="4495800" cy="2697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73050"/>
          <a:ext cx="815340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enshealth.com/sites/menshealth.com/files/articles/2015/12/chewing-g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4114800" cy="2895601"/>
          </a:xfrm>
          <a:prstGeom prst="rect">
            <a:avLst/>
          </a:prstGeom>
          <a:noFill/>
        </p:spPr>
      </p:pic>
      <p:pic>
        <p:nvPicPr>
          <p:cNvPr id="1028" name="Picture 4" descr="https://www.amoils.com/health-blog/wp-content/uploads/2012/03/blog-image-CHEWING-GU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2667000" cy="2664333"/>
          </a:xfrm>
          <a:prstGeom prst="rect">
            <a:avLst/>
          </a:prstGeom>
          <a:noFill/>
        </p:spPr>
      </p:pic>
      <p:pic>
        <p:nvPicPr>
          <p:cNvPr id="1030" name="Picture 6" descr="http://www.treatment4addiction.com/blog/wp-content/uploads/chewing-gum-from-Mens-Fitne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67200"/>
            <a:ext cx="3679031" cy="2452688"/>
          </a:xfrm>
          <a:prstGeom prst="rect">
            <a:avLst/>
          </a:prstGeom>
          <a:noFill/>
        </p:spPr>
      </p:pic>
      <p:pic>
        <p:nvPicPr>
          <p:cNvPr id="1032" name="Picture 8" descr="https://s-media-cache-ak0.pinimg.com/236x/f0/f3/39/f0f3390926bf65499f5cad86e2fe96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267200"/>
            <a:ext cx="31242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famouspeoplearehuman.com/images/albert-einst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3200400" cy="2895600"/>
          </a:xfrm>
          <a:prstGeom prst="rect">
            <a:avLst/>
          </a:prstGeom>
          <a:noFill/>
        </p:spPr>
      </p:pic>
      <p:pic>
        <p:nvPicPr>
          <p:cNvPr id="37892" name="Picture 4" descr="http://www.special-education-degree.net/wp-content/uploads/2014/12/Michael-Phel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04800"/>
            <a:ext cx="4343400" cy="2901391"/>
          </a:xfrm>
          <a:prstGeom prst="rect">
            <a:avLst/>
          </a:prstGeom>
          <a:noFill/>
        </p:spPr>
      </p:pic>
      <p:pic>
        <p:nvPicPr>
          <p:cNvPr id="37894" name="Picture 6" descr="http://static.dnaindia.com/sites/default/files/styles/half/public/2015/10/29/389460-yuvan-shankar-raja-facebook.jpg?itok=bSHYFLY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352800"/>
            <a:ext cx="4470400" cy="2514601"/>
          </a:xfrm>
          <a:prstGeom prst="rect">
            <a:avLst/>
          </a:prstGeom>
          <a:noFill/>
        </p:spPr>
      </p:pic>
      <p:pic>
        <p:nvPicPr>
          <p:cNvPr id="37896" name="Picture 8" descr="http://chiloka.com/i/i/p/r/a/prabhu-de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352800"/>
            <a:ext cx="362712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kinandkids.com/wp-content/uploads/2016/02/ADH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2857500" cy="2857500"/>
          </a:xfrm>
          <a:prstGeom prst="rect">
            <a:avLst/>
          </a:prstGeom>
          <a:noFill/>
        </p:spPr>
      </p:pic>
      <p:pic>
        <p:nvPicPr>
          <p:cNvPr id="38916" name="Picture 4" descr="https://i.guim.co.uk/img/media/6f8af532fa159bf56aac7011140e6d38cdfe72c8/0_0_5532_3319/5532.jpg?w=470&amp;q=55&amp;auto=format&amp;usm=12&amp;fit=max&amp;s=64b055857f309e8f26472cceceacb9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819400"/>
            <a:ext cx="4476750" cy="2686051"/>
          </a:xfrm>
          <a:prstGeom prst="rect">
            <a:avLst/>
          </a:prstGeom>
          <a:noFill/>
        </p:spPr>
      </p:pic>
      <p:pic>
        <p:nvPicPr>
          <p:cNvPr id="38918" name="Picture 6" descr="https://images.sciencedaily.com/2015/04/150417190003_1_9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8229600" cy="2133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5867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Attention Deficit Hyperactivity Disorder</a:t>
            </a:r>
            <a:endParaRPr lang="en-US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Computer, printer, and paper </a:t>
            </a:r>
          </a:p>
          <a:p>
            <a:r>
              <a:rPr lang="en-US" dirty="0" smtClean="0"/>
              <a:t>Pencils for test-taking </a:t>
            </a:r>
          </a:p>
          <a:p>
            <a:r>
              <a:rPr lang="en-US" dirty="0" smtClean="0"/>
              <a:t>Chewing gum</a:t>
            </a:r>
          </a:p>
          <a:p>
            <a:r>
              <a:rPr lang="en-US" dirty="0" smtClean="0"/>
              <a:t> Timer Test subjects Paper and pencil for recording and analyzing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6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9817" y="424688"/>
            <a:ext cx="6652583" cy="5899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Procedure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Write and print copies of  two simple subtraction worksheets. </a:t>
            </a:r>
          </a:p>
          <a:p>
            <a:endParaRPr lang="en-US" sz="2400" dirty="0" smtClean="0"/>
          </a:p>
          <a:p>
            <a:r>
              <a:rPr lang="en-US" sz="2400" dirty="0" smtClean="0"/>
              <a:t>Subjects 1 =  should chew gum while doing ONE of the worksheets. </a:t>
            </a:r>
          </a:p>
          <a:p>
            <a:endParaRPr lang="en-US" sz="2400" dirty="0" smtClean="0"/>
          </a:p>
          <a:p>
            <a:r>
              <a:rPr lang="en-US" sz="2400" dirty="0" smtClean="0"/>
              <a:t>Subjects 2 =  without chewing gum doing worksheets</a:t>
            </a:r>
          </a:p>
          <a:p>
            <a:r>
              <a:rPr lang="en-US" sz="2400" dirty="0" smtClean="0"/>
              <a:t> Record how long it took each subject to complete each worksheet. </a:t>
            </a:r>
          </a:p>
          <a:p>
            <a:endParaRPr lang="en-US" sz="1800" dirty="0" smtClean="0"/>
          </a:p>
          <a:p>
            <a:r>
              <a:rPr lang="en-US" sz="2400" dirty="0" smtClean="0"/>
              <a:t> Score the worksheets </a:t>
            </a:r>
          </a:p>
          <a:p>
            <a:endParaRPr lang="en-US" sz="2400" dirty="0" smtClean="0"/>
          </a:p>
          <a:p>
            <a:r>
              <a:rPr lang="en-US" sz="2400" dirty="0" smtClean="0"/>
              <a:t> Analyze your results. 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Did chewing gum increase people’s speed and accuracy on subtraction tests?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Try the experiment in different environments.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(e.g. noisy, crowded, or otherwise distracting environments)?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certain ages or genders?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certain times of day (e.g. early morning or late afternoon)?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before or after certain activities (e.g. just before lunchtime or after physical exercise)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 - POLLUTION CATCHER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3970" name="Picture 2" descr="http://butterflyimportexport.com.au/images/PL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3810000" cy="2857500"/>
          </a:xfrm>
          <a:prstGeom prst="rect">
            <a:avLst/>
          </a:prstGeom>
          <a:noFill/>
        </p:spPr>
      </p:pic>
      <p:pic>
        <p:nvPicPr>
          <p:cNvPr id="83972" name="Picture 4" descr="https://www.techtransfer.com/wp-content/uploads/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902200" y="1219200"/>
            <a:ext cx="4165600" cy="3124200"/>
          </a:xfrm>
          <a:prstGeom prst="rect">
            <a:avLst/>
          </a:prstGeom>
          <a:noFill/>
        </p:spPr>
      </p:pic>
      <p:pic>
        <p:nvPicPr>
          <p:cNvPr id="83974" name="Picture 6" descr="http://www.dropshiponline.co.uk/images/TD05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52400" y="3780610"/>
            <a:ext cx="4099540" cy="3077390"/>
          </a:xfrm>
          <a:prstGeom prst="rect">
            <a:avLst/>
          </a:prstGeom>
          <a:noFill/>
        </p:spPr>
      </p:pic>
      <p:pic>
        <p:nvPicPr>
          <p:cNvPr id="83976" name="Picture 8" descr="http://www.progress.com.sg/wp-content/uploads/2015/06/Vaseli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572000"/>
            <a:ext cx="28194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Permanent marker • </a:t>
            </a:r>
            <a:br>
              <a:rPr lang="en-US" sz="4800" dirty="0" smtClean="0"/>
            </a:br>
            <a:r>
              <a:rPr lang="en-US" sz="4800" dirty="0" smtClean="0"/>
              <a:t>Hole puncher • </a:t>
            </a:r>
            <a:br>
              <a:rPr lang="en-US" sz="4800" dirty="0" smtClean="0"/>
            </a:br>
            <a:r>
              <a:rPr lang="en-US" sz="4800" dirty="0" smtClean="0"/>
              <a:t>Magnifying </a:t>
            </a:r>
            <a:r>
              <a:rPr lang="en-US" sz="4800" dirty="0" smtClean="0"/>
              <a:t>glass • </a:t>
            </a:r>
            <a:br>
              <a:rPr lang="en-US" sz="4800" dirty="0" smtClean="0"/>
            </a:br>
            <a:r>
              <a:rPr lang="en-US" sz="4800" dirty="0" smtClean="0"/>
              <a:t>Scissors </a:t>
            </a:r>
            <a:endParaRPr lang="en-US" sz="4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35846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/>
              <a:t>	Find </a:t>
            </a:r>
            <a:r>
              <a:rPr lang="en-US" sz="2800" dirty="0" smtClean="0"/>
              <a:t>an area in which you can hang about six cut out pieces of the Bristol board. 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/>
            <a:r>
              <a:rPr lang="en-US" sz="2800" dirty="0" smtClean="0"/>
              <a:t>	 </a:t>
            </a:r>
            <a:r>
              <a:rPr lang="en-US" sz="2800" dirty="0" smtClean="0"/>
              <a:t>Cut the Bristol board into six squares. </a:t>
            </a:r>
            <a:endParaRPr lang="en-US" sz="2800" dirty="0" smtClean="0"/>
          </a:p>
          <a:p>
            <a:pPr marL="514350" indent="-514350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3. Draw a square with the permanent marker on each cut out piece of Bristol board</a:t>
            </a:r>
            <a:r>
              <a:rPr lang="en-US" sz="2800" dirty="0" smtClean="0"/>
              <a:t>,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      </a:t>
            </a:r>
            <a:endParaRPr lang="en-US" dirty="0"/>
          </a:p>
        </p:txBody>
      </p:sp>
      <p:pic>
        <p:nvPicPr>
          <p:cNvPr id="87042" name="Picture 2" descr="https://i.ytimg.com/vi/9uVdi-3AqR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4600" y="3429000"/>
            <a:ext cx="4038600" cy="301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odec.ca/projects/2014/irfa14a/pic8.jpg"/>
          <p:cNvPicPr>
            <a:picLocks noChangeAspect="1" noChangeArrowheads="1"/>
          </p:cNvPicPr>
          <p:nvPr/>
        </p:nvPicPr>
        <p:blipFill>
          <a:blip r:embed="rId2"/>
          <a:srcRect l="23636" t="34142" r="60000" b="46738"/>
          <a:stretch>
            <a:fillRect/>
          </a:stretch>
        </p:blipFill>
        <p:spPr bwMode="auto">
          <a:xfrm>
            <a:off x="838200" y="381000"/>
            <a:ext cx="3581400" cy="557106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381000"/>
            <a:ext cx="457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raw a square with the permanent marker on each cut out piece 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Apply </a:t>
            </a:r>
            <a:r>
              <a:rPr lang="en-US" sz="2800" dirty="0" err="1" smtClean="0"/>
              <a:t>vaseline</a:t>
            </a:r>
            <a:r>
              <a:rPr lang="en-US" sz="2800" dirty="0" smtClean="0"/>
              <a:t> or grease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In about a week, collect your squares. 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914400"/>
          <a:ext cx="7239000" cy="5715000"/>
        </p:xfrm>
        <a:graphic>
          <a:graphicData uri="http://schemas.openxmlformats.org/drawingml/2006/table">
            <a:tbl>
              <a:tblPr/>
              <a:tblGrid>
                <a:gridCol w="3619500"/>
                <a:gridCol w="3619500"/>
              </a:tblGrid>
              <a:tr h="635000">
                <a:tc>
                  <a:txBody>
                    <a:bodyPr/>
                    <a:lstStyle/>
                    <a:p>
                      <a:r>
                        <a:rPr lang="en-US"/>
                        <a:t>Card 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Polluted?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/>
                        <a:t>Park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/>
                        <a:t>Backyard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/>
                        <a:t>Mall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/>
                        <a:t>School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/>
                        <a:t>House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288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odec.ca/projects/2014/irfa14a/board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29600" cy="6172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Quorum Sensing by Bacteria (Working Togethe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2514600" cy="3086100"/>
          </a:xfrm>
          <a:prstGeom prst="rect">
            <a:avLst/>
          </a:prstGeom>
          <a:noFill/>
        </p:spPr>
      </p:pic>
      <p:pic>
        <p:nvPicPr>
          <p:cNvPr id="39940" name="Picture 4" descr="Quarter Life Circus » Moldy To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8956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IV</a:t>
            </a:r>
            <a:endParaRPr lang="en-US" dirty="0"/>
          </a:p>
        </p:txBody>
      </p:sp>
      <p:pic>
        <p:nvPicPr>
          <p:cNvPr id="39938" name="Picture 2" descr="Quorum Sensing by Bacteria (Working Togethe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00200"/>
            <a:ext cx="2514600" cy="3086100"/>
          </a:xfrm>
          <a:prstGeom prst="rect">
            <a:avLst/>
          </a:prstGeom>
          <a:noFill/>
        </p:spPr>
      </p:pic>
      <p:pic>
        <p:nvPicPr>
          <p:cNvPr id="39940" name="Picture 4" descr="Quarter Life Circus » Moldy To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895600" cy="3048000"/>
          </a:xfrm>
          <a:prstGeom prst="rect">
            <a:avLst/>
          </a:prstGeom>
          <a:noFill/>
        </p:spPr>
      </p:pic>
      <p:pic>
        <p:nvPicPr>
          <p:cNvPr id="7" name="Content Placeholder 6" descr="https://thetomatos.com/wp-content/uploads/2016/05/handwashing-clipart-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76400"/>
            <a:ext cx="2439785" cy="3125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HYGIENE -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Levels of Health include:       Physical       Emotional       Spiritual       Intellectual/Mental       Social    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799"/>
            <a:ext cx="8915400" cy="617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HAND WASH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http://www.renalcareindia.org/images/handwas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8077200" cy="4657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5058" name="Picture 2" descr="https://cdn.solarbotics.com/products/photos/4e724da8938450a66e5025ccc7d638ae/52225-img_7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4800" y="304800"/>
            <a:ext cx="2667000" cy="2286000"/>
          </a:xfrm>
          <a:prstGeom prst="rect">
            <a:avLst/>
          </a:prstGeom>
          <a:noFill/>
        </p:spPr>
      </p:pic>
      <p:pic>
        <p:nvPicPr>
          <p:cNvPr id="45060" name="Picture 4" descr="http://www.ikea.com/PIAimages/0106117_PE253936_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133600"/>
            <a:ext cx="2286000" cy="2286000"/>
          </a:xfrm>
          <a:prstGeom prst="rect">
            <a:avLst/>
          </a:prstGeom>
          <a:noFill/>
        </p:spPr>
      </p:pic>
      <p:pic>
        <p:nvPicPr>
          <p:cNvPr id="45062" name="Picture 6" descr="http://img.homeportfolio.com/cms/568072/ws-bath-collections-bath-sinks-lvo-808-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04800"/>
            <a:ext cx="3001292" cy="2468563"/>
          </a:xfrm>
          <a:prstGeom prst="rect">
            <a:avLst/>
          </a:prstGeom>
          <a:noFill/>
        </p:spPr>
      </p:pic>
      <p:pic>
        <p:nvPicPr>
          <p:cNvPr id="45064" name="Picture 8" descr="http://www.menshairstyletrends.com/wp-content/uploads/2015/12/ryancullenhair_and-hi-lo-fade-textured-qui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14800"/>
            <a:ext cx="1889760" cy="2362200"/>
          </a:xfrm>
          <a:prstGeom prst="rect">
            <a:avLst/>
          </a:prstGeom>
          <a:noFill/>
        </p:spPr>
      </p:pic>
      <p:pic>
        <p:nvPicPr>
          <p:cNvPr id="45066" name="Picture 10" descr="http://kingofwallpapers.com/teeth/teeth-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810000"/>
            <a:ext cx="28194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DIFFERENT SOURCES </a:t>
            </a:r>
          </a:p>
          <a:p>
            <a:r>
              <a:rPr lang="en-US" dirty="0" smtClean="0"/>
              <a:t>MICROBIOLOGICAL EXPERIMENT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Petriplates</a:t>
            </a:r>
            <a:endParaRPr lang="en-US" dirty="0" smtClean="0"/>
          </a:p>
          <a:p>
            <a:r>
              <a:rPr lang="en-US" dirty="0" smtClean="0"/>
              <a:t>Agar medium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Sterile chamber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Private labs</a:t>
            </a:r>
          </a:p>
          <a:p>
            <a:r>
              <a:rPr lang="en-US" dirty="0" smtClean="0"/>
              <a:t>Results will be provided</a:t>
            </a:r>
          </a:p>
          <a:p>
            <a:r>
              <a:rPr lang="en-US" dirty="0" smtClean="0"/>
              <a:t>Compare the results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6386" name="Picture 2" descr="https://www.madaboutscience.com.au/store/images/FreeExperiments/GrowBacteriPetriD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81000"/>
            <a:ext cx="2381250" cy="2667000"/>
          </a:xfrm>
          <a:prstGeom prst="rect">
            <a:avLst/>
          </a:prstGeom>
          <a:noFill/>
        </p:spPr>
      </p:pic>
      <p:pic>
        <p:nvPicPr>
          <p:cNvPr id="16388" name="Picture 4" descr="http://3.imimg.com/data3/MJ/MB/MY-7285075/24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124200"/>
            <a:ext cx="2667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4514" name="Picture 2" descr="http://www.scienceprofonline.com/images/science-image-library/microbiology/growth-media/pouring-TSY-plate-S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419600" cy="3365384"/>
          </a:xfrm>
          <a:prstGeom prst="rect">
            <a:avLst/>
          </a:prstGeom>
          <a:noFill/>
        </p:spPr>
      </p:pic>
      <p:pic>
        <p:nvPicPr>
          <p:cNvPr id="64516" name="Picture 4" descr="http://www.nuffieldfoundation.org/sites/default/files/PB_pouring-the-plate-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485992"/>
            <a:ext cx="4038600" cy="3020574"/>
          </a:xfrm>
          <a:prstGeom prst="rect">
            <a:avLst/>
          </a:prstGeom>
          <a:noFill/>
        </p:spPr>
      </p:pic>
      <p:pic>
        <p:nvPicPr>
          <p:cNvPr id="34818" name="Picture 2" descr="http://cpbhisar.org/images/pic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0"/>
            <a:ext cx="4038600" cy="2848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COMMERCIAL  AGAR POWDER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ADD SUGAR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BOIL ( Pressure cooker)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BEFORE COOLING, POUR TO PETRIPLATE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382294" y="1104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382294" y="2399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306094" y="3618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http://www.flinnsci.com/store/catalogPhotos/AB1390etcc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304800"/>
            <a:ext cx="1942579" cy="2590800"/>
          </a:xfrm>
          <a:prstGeom prst="rect">
            <a:avLst/>
          </a:prstGeom>
          <a:noFill/>
        </p:spPr>
      </p:pic>
      <p:pic>
        <p:nvPicPr>
          <p:cNvPr id="32772" name="Picture 4" descr="http://3.bp.blogspot.com/_cCU1vJAsuTc/TEuabgvLcvI/AAAAAAAAAx4/K3-gmLrknvw/s1600/Pour%20Plate%20techni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41960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 descr="http://i.ytimg.com/vi/3J4d7OfdOLM/hqdefault.jpg"/>
          <p:cNvPicPr>
            <a:picLocks noChangeAspect="1" noChangeArrowheads="1"/>
          </p:cNvPicPr>
          <p:nvPr/>
        </p:nvPicPr>
        <p:blipFill>
          <a:blip r:embed="rId2"/>
          <a:srcRect l="25455" t="24242" r="29091" b="32121"/>
          <a:stretch>
            <a:fillRect/>
          </a:stretch>
        </p:blipFill>
        <p:spPr bwMode="auto">
          <a:xfrm>
            <a:off x="1676400" y="258483"/>
            <a:ext cx="5105400" cy="3399118"/>
          </a:xfrm>
          <a:prstGeom prst="rect">
            <a:avLst/>
          </a:prstGeom>
          <a:noFill/>
        </p:spPr>
      </p:pic>
      <p:pic>
        <p:nvPicPr>
          <p:cNvPr id="92164" name="Picture 4" descr="http://i.dailymail.co.uk/i/pix/2015/07/31/13/0C6DF069000005DC-0-image-m-7_1438346680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657600"/>
            <a:ext cx="3109586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AFTER THAT KEEP IT IN FRIDGE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SOURCE READY, TAKE THE PETRIPLATE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INOCULATE IT (before candle)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2" descr="http://www.littleasiamart.com/wp-content/uploads/2016/01/6172535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95" y="1524000"/>
            <a:ext cx="2659906" cy="4876800"/>
          </a:xfrm>
          <a:prstGeom prst="rect">
            <a:avLst/>
          </a:prstGeom>
          <a:noFill/>
        </p:spPr>
      </p:pic>
      <p:pic>
        <p:nvPicPr>
          <p:cNvPr id="46082" name="Picture 2" descr="http://www.newindianexpress.com/cities/thiruvananthapuram/article440334.ece/binary/original/indian-rupe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0"/>
            <a:ext cx="2590800" cy="4876800"/>
          </a:xfrm>
          <a:prstGeom prst="rect">
            <a:avLst/>
          </a:prstGeom>
          <a:noFill/>
        </p:spPr>
      </p:pic>
      <p:sp>
        <p:nvSpPr>
          <p:cNvPr id="46084" name="AutoShape 4" descr="https://pixabay.com/static/uploads/photo/2015/04/04/19/22/question-mark-706906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https://pixabay.com/static/uploads/photo/2015/04/04/19/22/question-mark-706906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https://pixabay.com/static/uploads/photo/2015/04/04/19/22/question-mark-706906_960_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90" name="Picture 10" descr="http://www.undergroundwineletter.com/wp-content/uploads/2014/08/question-mark-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676400"/>
            <a:ext cx="2479994" cy="414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D:\BACK UP OF D 14.9.15\VIJAY\VIJAY DEPARTMENT ACTIVITIES\EXHIBTION 14-15 GJ YEAR\100_6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Handwash</a:t>
            </a:r>
            <a:r>
              <a:rPr lang="en-US" dirty="0" smtClean="0"/>
              <a:t> experiment 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your repeating the experiment.</a:t>
            </a:r>
          </a:p>
          <a:p>
            <a:r>
              <a:rPr lang="en-US" dirty="0" smtClean="0"/>
              <a:t>Your own fingers is the only source.</a:t>
            </a:r>
          </a:p>
          <a:p>
            <a:r>
              <a:rPr lang="en-US" dirty="0" smtClean="0"/>
              <a:t>Main source is hand washing materials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hygiene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Cultural / Religious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 smtClean="0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Developmental Stage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 smtClean="0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Mobility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 smtClean="0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Emotional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 smtClean="0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Physical Illness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 smtClean="0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Personal Preference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130" name="AutoShape 2" descr="Image result for herbal hand w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ttp://shoppers-paradise.in/image/cache/data/Bathroom/Personal%20Care/Handwash/Baba%20Ramdev%20Patanjali%20Anti%20Bacterial%20Herbal%20Hand%20Wash%20Refill%20200ml_320-630x5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500" cy="3505201"/>
          </a:xfrm>
          <a:prstGeom prst="rect">
            <a:avLst/>
          </a:prstGeom>
          <a:noFill/>
        </p:spPr>
      </p:pic>
      <p:pic>
        <p:nvPicPr>
          <p:cNvPr id="48134" name="Picture 6" descr="http://i01.i.aliimg.com/img/pb/079/225/002/11696242217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1"/>
            <a:ext cx="3429000" cy="2895600"/>
          </a:xfrm>
          <a:prstGeom prst="rect">
            <a:avLst/>
          </a:prstGeom>
          <a:noFill/>
        </p:spPr>
      </p:pic>
      <p:pic>
        <p:nvPicPr>
          <p:cNvPr id="48136" name="Picture 8" descr="http://www.calmer-solutions.com/ekmps/shops/calmersolution/images/eucalyptus-150-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81000"/>
            <a:ext cx="3962400" cy="2743200"/>
          </a:xfrm>
          <a:prstGeom prst="rect">
            <a:avLst/>
          </a:prstGeom>
          <a:noFill/>
        </p:spPr>
      </p:pic>
      <p:pic>
        <p:nvPicPr>
          <p:cNvPr id="48138" name="Picture 10" descr="http://ste.india.com/sites/default/files/styles/zm_700x400/public/2016/02/12/459825-neem.jpg?itok=oSCjud6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276600"/>
            <a:ext cx="413385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handmade bar soap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-6-8 cups </a:t>
            </a:r>
            <a:r>
              <a:rPr lang="en-US" u="sng" dirty="0" smtClean="0">
                <a:hlinkClick r:id="rId3"/>
              </a:rPr>
              <a:t>pure/filtered water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-1 ounce </a:t>
            </a:r>
            <a:r>
              <a:rPr lang="en-US" dirty="0" smtClean="0">
                <a:hlinkClick r:id="rId4"/>
              </a:rPr>
              <a:t>dried                         leaf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-1 ounce </a:t>
            </a:r>
            <a:r>
              <a:rPr lang="en-US" dirty="0" smtClean="0">
                <a:hlinkClick r:id="rId4"/>
              </a:rPr>
              <a:t>dried                         leaf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</a:t>
            </a:r>
            <a:r>
              <a:rPr lang="en-US" dirty="0" smtClean="0">
                <a:hlinkClick r:id="rId5"/>
              </a:rPr>
              <a:t>essential oils </a:t>
            </a:r>
            <a:r>
              <a:rPr lang="en-US" dirty="0" smtClean="0">
                <a:hlinkClick r:id="rId5"/>
              </a:rPr>
              <a:t>of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Grating your home made soap</a:t>
            </a:r>
          </a:p>
          <a:p>
            <a:r>
              <a:rPr lang="en-US" dirty="0" smtClean="0"/>
              <a:t>Slightly heat the leaves</a:t>
            </a:r>
          </a:p>
          <a:p>
            <a:r>
              <a:rPr lang="en-US" dirty="0" smtClean="0"/>
              <a:t>Boil to medium level</a:t>
            </a:r>
          </a:p>
          <a:p>
            <a:r>
              <a:rPr lang="en-US" dirty="0" smtClean="0"/>
              <a:t>Add grated soap to the water</a:t>
            </a:r>
          </a:p>
          <a:p>
            <a:r>
              <a:rPr lang="en-US" dirty="0" smtClean="0"/>
              <a:t>Stir till soap gets dissolved</a:t>
            </a:r>
          </a:p>
          <a:p>
            <a:r>
              <a:rPr lang="en-US" dirty="0" smtClean="0"/>
              <a:t>Allow to cool</a:t>
            </a:r>
          </a:p>
          <a:p>
            <a:r>
              <a:rPr lang="en-US" dirty="0" smtClean="0"/>
              <a:t>Add  the desired plant oil.</a:t>
            </a:r>
            <a:endParaRPr lang="en-US" dirty="0"/>
          </a:p>
        </p:txBody>
      </p:sp>
      <p:pic>
        <p:nvPicPr>
          <p:cNvPr id="25602" name="Picture 2" descr="https://3.bp.blogspot.com/-n5GA4zCyXGY/Vwqg4PwOUuI/AAAAAAAAIb0/olerTozU1MggvzNNG-rw1s6lGpJYhq8_A/s1600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9718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 descr="http://www.healthline.com/hlcmsresource/images/slideshow/lupus-pictures/285x285_Closer_Look_at_Lupus_Anemia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2714625" cy="2714626"/>
          </a:xfrm>
          <a:prstGeom prst="rect">
            <a:avLst/>
          </a:prstGeom>
          <a:noFill/>
        </p:spPr>
      </p:pic>
      <p:pic>
        <p:nvPicPr>
          <p:cNvPr id="52228" name="Picture 4" descr="http://1.bp.blogspot.com/_G1x9ljLyUUA/TIrmgRKbYbI/AAAAAAAAAKI/yp9zmJ20S9k/s1600/anem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04800"/>
            <a:ext cx="2743200" cy="2743200"/>
          </a:xfrm>
          <a:prstGeom prst="rect">
            <a:avLst/>
          </a:prstGeom>
          <a:noFill/>
        </p:spPr>
      </p:pic>
      <p:pic>
        <p:nvPicPr>
          <p:cNvPr id="52230" name="Picture 6" descr="http://www.faqs.org/photos/sickle-cell-anemia-description-27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4762500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Visit you nearest hospital</a:t>
            </a:r>
          </a:p>
          <a:p>
            <a:r>
              <a:rPr lang="en-US" dirty="0" smtClean="0"/>
              <a:t>Take the </a:t>
            </a:r>
            <a:r>
              <a:rPr lang="en-US" dirty="0" err="1" smtClean="0"/>
              <a:t>datas</a:t>
            </a:r>
            <a:r>
              <a:rPr lang="en-US" dirty="0" smtClean="0"/>
              <a:t> of the patients with anemia</a:t>
            </a:r>
          </a:p>
          <a:p>
            <a:r>
              <a:rPr lang="en-US" dirty="0" smtClean="0"/>
              <a:t>Analyze where they are coming from</a:t>
            </a:r>
          </a:p>
          <a:p>
            <a:r>
              <a:rPr lang="en-US" dirty="0" smtClean="0"/>
              <a:t>Check their eating habits</a:t>
            </a:r>
          </a:p>
          <a:p>
            <a:r>
              <a:rPr lang="en-US" dirty="0" smtClean="0"/>
              <a:t>Check the nutrition charts of the patients</a:t>
            </a:r>
          </a:p>
          <a:p>
            <a:r>
              <a:rPr lang="en-US" dirty="0" smtClean="0"/>
              <a:t>Compare them with city hospital patients</a:t>
            </a:r>
          </a:p>
          <a:p>
            <a:r>
              <a:rPr lang="en-US" dirty="0" smtClean="0"/>
              <a:t>Study their living patterns</a:t>
            </a:r>
          </a:p>
          <a:p>
            <a:r>
              <a:rPr lang="en-US" dirty="0" smtClean="0"/>
              <a:t>Analyze who is vulnerable to this dangerous </a:t>
            </a:r>
            <a:r>
              <a:rPr lang="en-US" dirty="0" smtClean="0"/>
              <a:t>anemia</a:t>
            </a:r>
          </a:p>
          <a:p>
            <a:r>
              <a:rPr lang="en-US" dirty="0" smtClean="0"/>
              <a:t>Steps you can take 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PROJECT VI</a:t>
            </a:r>
            <a:endParaRPr lang="en-US" dirty="0"/>
          </a:p>
        </p:txBody>
      </p:sp>
      <p:pic>
        <p:nvPicPr>
          <p:cNvPr id="66562" name="Picture 2" descr="https://encrypted-tbn2.gstatic.com/images?q=tbn:ANd9GcTIV0cVi9UmBrYM8dapxlJzKDZPGhLhJNPSvHPPpH3jhd0vs3eO7g"/>
          <p:cNvPicPr>
            <a:picLocks noChangeAspect="1" noChangeArrowheads="1"/>
          </p:cNvPicPr>
          <p:nvPr/>
        </p:nvPicPr>
        <p:blipFill>
          <a:blip r:embed="rId2"/>
          <a:srcRect r="56522"/>
          <a:stretch>
            <a:fillRect/>
          </a:stretch>
        </p:blipFill>
        <p:spPr bwMode="auto">
          <a:xfrm>
            <a:off x="457200" y="1066800"/>
            <a:ext cx="1905000" cy="2876548"/>
          </a:xfrm>
          <a:prstGeom prst="rect">
            <a:avLst/>
          </a:prstGeom>
          <a:noFill/>
        </p:spPr>
      </p:pic>
      <p:pic>
        <p:nvPicPr>
          <p:cNvPr id="66564" name="Picture 4" descr="http://i4m032imkie3gak4u536h719.wpengine.netdna-cdn.com/wp-content/uploads/2015/06/Bipasha-640x640.jpg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457200" y="4114800"/>
            <a:ext cx="1905000" cy="25908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PROJECT VI</a:t>
            </a:r>
            <a:endParaRPr lang="en-US" dirty="0"/>
          </a:p>
        </p:txBody>
      </p:sp>
      <p:pic>
        <p:nvPicPr>
          <p:cNvPr id="66562" name="Picture 2" descr="https://encrypted-tbn2.gstatic.com/images?q=tbn:ANd9GcTIV0cVi9UmBrYM8dapxlJzKDZPGhLhJNPSvHPPpH3jhd0vs3eO7g"/>
          <p:cNvPicPr>
            <a:picLocks noChangeAspect="1" noChangeArrowheads="1"/>
          </p:cNvPicPr>
          <p:nvPr/>
        </p:nvPicPr>
        <p:blipFill>
          <a:blip r:embed="rId2"/>
          <a:srcRect r="56522"/>
          <a:stretch>
            <a:fillRect/>
          </a:stretch>
        </p:blipFill>
        <p:spPr bwMode="auto">
          <a:xfrm>
            <a:off x="457200" y="1066800"/>
            <a:ext cx="1905000" cy="2876548"/>
          </a:xfrm>
          <a:prstGeom prst="rect">
            <a:avLst/>
          </a:prstGeom>
          <a:noFill/>
        </p:spPr>
      </p:pic>
      <p:pic>
        <p:nvPicPr>
          <p:cNvPr id="66564" name="Picture 4" descr="http://i4m032imkie3gak4u536h719.wpengine.netdna-cdn.com/wp-content/uploads/2015/06/Bipasha-640x640.jpg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457200" y="4114800"/>
            <a:ext cx="1905000" cy="2590800"/>
          </a:xfrm>
          <a:prstGeom prst="rect">
            <a:avLst/>
          </a:prstGeom>
          <a:noFill/>
        </p:spPr>
      </p:pic>
      <p:pic>
        <p:nvPicPr>
          <p:cNvPr id="6" name="Picture 2" descr="https://encrypted-tbn2.gstatic.com/images?q=tbn:ANd9GcTIV0cVi9UmBrYM8dapxlJzKDZPGhLhJNPSvHPPpH3jhd0vs3eO7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35052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PROJECT VI</a:t>
            </a:r>
            <a:endParaRPr lang="en-US" dirty="0"/>
          </a:p>
        </p:txBody>
      </p:sp>
      <p:pic>
        <p:nvPicPr>
          <p:cNvPr id="66562" name="Picture 2" descr="https://encrypted-tbn2.gstatic.com/images?q=tbn:ANd9GcTIV0cVi9UmBrYM8dapxlJzKDZPGhLhJNPSvHPPpH3jhd0vs3eO7g"/>
          <p:cNvPicPr>
            <a:picLocks noChangeAspect="1" noChangeArrowheads="1"/>
          </p:cNvPicPr>
          <p:nvPr/>
        </p:nvPicPr>
        <p:blipFill>
          <a:blip r:embed="rId2"/>
          <a:srcRect r="56522"/>
          <a:stretch>
            <a:fillRect/>
          </a:stretch>
        </p:blipFill>
        <p:spPr bwMode="auto">
          <a:xfrm>
            <a:off x="457200" y="1066800"/>
            <a:ext cx="1905000" cy="2876548"/>
          </a:xfrm>
          <a:prstGeom prst="rect">
            <a:avLst/>
          </a:prstGeom>
          <a:noFill/>
        </p:spPr>
      </p:pic>
      <p:pic>
        <p:nvPicPr>
          <p:cNvPr id="66564" name="Picture 4" descr="http://i4m032imkie3gak4u536h719.wpengine.netdna-cdn.com/wp-content/uploads/2015/06/Bipasha-640x640.jpg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457200" y="4114800"/>
            <a:ext cx="1905000" cy="2590800"/>
          </a:xfrm>
          <a:prstGeom prst="rect">
            <a:avLst/>
          </a:prstGeom>
          <a:noFill/>
        </p:spPr>
      </p:pic>
      <p:pic>
        <p:nvPicPr>
          <p:cNvPr id="6" name="Picture 2" descr="https://encrypted-tbn2.gstatic.com/images?q=tbn:ANd9GcTIV0cVi9UmBrYM8dapxlJzKDZPGhLhJNPSvHPPpH3jhd0vs3eO7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3505200" cy="2895600"/>
          </a:xfrm>
          <a:prstGeom prst="rect">
            <a:avLst/>
          </a:prstGeom>
          <a:noFill/>
        </p:spPr>
      </p:pic>
      <p:pic>
        <p:nvPicPr>
          <p:cNvPr id="66566" name="Picture 6" descr="http://i4m032imkie3gak4u536h719.wpengine.netdna-cdn.com/wp-content/uploads/2015/06/Bipasha-640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038600"/>
            <a:ext cx="3581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586" name="Picture 2" descr="https://s-media-cache-ak0.pinimg.com/236x/09/b6/29/09b629342cbf7748dd6601478078bf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276600" cy="4724400"/>
          </a:xfrm>
          <a:prstGeom prst="rect">
            <a:avLst/>
          </a:prstGeom>
          <a:noFill/>
        </p:spPr>
      </p:pic>
      <p:pic>
        <p:nvPicPr>
          <p:cNvPr id="67588" name="Picture 4" descr="https://s-media-cache-ak0.pinimg.com/736x/c7/05/53/c70553f6b1981ed95a187cfc8df92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371600"/>
            <a:ext cx="5029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World Health Report 2003. "/>
          <p:cNvPicPr>
            <a:picLocks noChangeAspect="1" noChangeArrowheads="1"/>
          </p:cNvPicPr>
          <p:nvPr/>
        </p:nvPicPr>
        <p:blipFill>
          <a:blip r:embed="rId2"/>
          <a:srcRect t="24922"/>
          <a:stretch>
            <a:fillRect/>
          </a:stretch>
        </p:blipFill>
        <p:spPr bwMode="auto">
          <a:xfrm>
            <a:off x="381000" y="1752600"/>
            <a:ext cx="8153400" cy="459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682" name="Picture 2" descr="https://d3r2zleywq7959.cloudfront.net/media/catalog/product/cache/1/image/9df78eab33525d08d6e5fb8d27136e95/6/2/627976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191000" cy="4191000"/>
          </a:xfrm>
          <a:prstGeom prst="rect">
            <a:avLst/>
          </a:prstGeom>
          <a:noFill/>
        </p:spPr>
      </p:pic>
      <p:pic>
        <p:nvPicPr>
          <p:cNvPr id="71684" name="Picture 4" descr="http://www.aluminumsulfate.net/wp-content/uploads/2016/05/Acet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4038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greener” nail polish remover to those of an acetone-based remover. </a:t>
            </a:r>
          </a:p>
          <a:p>
            <a:r>
              <a:rPr lang="en-US" dirty="0" smtClean="0"/>
              <a:t>biodegradable ingredients as well as ingredients </a:t>
            </a:r>
          </a:p>
          <a:p>
            <a:r>
              <a:rPr lang="en-US" dirty="0" smtClean="0"/>
              <a:t>evaporate and pollute the atmosphere.</a:t>
            </a:r>
          </a:p>
          <a:p>
            <a:r>
              <a:rPr lang="en-US" dirty="0" smtClean="0"/>
              <a:t> It also spreads awareness of the harsh chemicals that can be found in common household items.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D-limonene</a:t>
            </a:r>
          </a:p>
          <a:p>
            <a:r>
              <a:rPr lang="en-US" dirty="0" smtClean="0"/>
              <a:t>Ethyl Acetate</a:t>
            </a:r>
          </a:p>
          <a:p>
            <a:r>
              <a:rPr lang="en-US" dirty="0" smtClean="0"/>
              <a:t>Glycerin</a:t>
            </a:r>
          </a:p>
          <a:p>
            <a:r>
              <a:rPr lang="en-US" dirty="0" smtClean="0"/>
              <a:t>Acetone Nail Polish Remover</a:t>
            </a:r>
          </a:p>
          <a:p>
            <a:r>
              <a:rPr lang="en-US" dirty="0" smtClean="0"/>
              <a:t>Nail Polish</a:t>
            </a:r>
          </a:p>
          <a:p>
            <a:r>
              <a:rPr lang="en-US" dirty="0" smtClean="0"/>
              <a:t>Ethanol</a:t>
            </a:r>
          </a:p>
          <a:p>
            <a:r>
              <a:rPr lang="en-US" dirty="0" smtClean="0"/>
              <a:t>Oranges</a:t>
            </a:r>
          </a:p>
          <a:p>
            <a:r>
              <a:rPr lang="en-US" dirty="0" smtClean="0"/>
              <a:t>Beakers</a:t>
            </a:r>
          </a:p>
          <a:p>
            <a:r>
              <a:rPr lang="en-US" dirty="0" smtClean="0"/>
              <a:t>Hot Plates</a:t>
            </a:r>
          </a:p>
          <a:p>
            <a:r>
              <a:rPr lang="en-US" dirty="0" smtClean="0"/>
              <a:t>Graduated Cylinders</a:t>
            </a:r>
          </a:p>
          <a:p>
            <a:r>
              <a:rPr lang="en-US" dirty="0" smtClean="0"/>
              <a:t>Mason Jars</a:t>
            </a:r>
          </a:p>
          <a:p>
            <a:r>
              <a:rPr lang="en-US" dirty="0" smtClean="0"/>
              <a:t>Hot Water Bath</a:t>
            </a:r>
          </a:p>
          <a:p>
            <a:r>
              <a:rPr lang="en-US" dirty="0" smtClean="0"/>
              <a:t>Gloves, Goggles, Apron</a:t>
            </a:r>
          </a:p>
          <a:p>
            <a:r>
              <a:rPr lang="en-US" dirty="0" smtClean="0"/>
              <a:t>Magic Bullet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T1 – glycerin 1ml = orange oil</a:t>
            </a:r>
          </a:p>
          <a:p>
            <a:r>
              <a:rPr lang="en-US" dirty="0" smtClean="0"/>
              <a:t>T2 – glycerin 1 ml + D-limonene</a:t>
            </a:r>
          </a:p>
          <a:p>
            <a:r>
              <a:rPr lang="en-US" dirty="0" smtClean="0"/>
              <a:t>T3 -  glycerin 1 ml + ethyl acetate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2.5mL of glycerin, 15mL of d-limonene and 5mL of ethyl acetate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_______of glycerin, _______ d-limonene and _______of ethyl acetate.</a:t>
            </a:r>
          </a:p>
          <a:p>
            <a:r>
              <a:rPr lang="en-US" dirty="0" smtClean="0"/>
              <a:t>Apply separately to Plastic nails </a:t>
            </a:r>
          </a:p>
          <a:p>
            <a:r>
              <a:rPr lang="en-US" dirty="0" smtClean="0"/>
              <a:t>Compare which is harsh and efficiency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7924800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/>
                <a:gridCol w="1981200"/>
                <a:gridCol w="1981200"/>
                <a:gridCol w="1981200"/>
              </a:tblGrid>
              <a:tr h="11968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Number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Glycerin Concentration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Solvent Concentration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Effect on Nail Polish after 10 seconds of rubbing</a:t>
                      </a:r>
                    </a:p>
                  </a:txBody>
                  <a:tcPr marL="38100" marR="38100" marT="38100" marB="38100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 mL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 d-limonene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/>
                </a:tc>
              </a:tr>
              <a:tr h="102343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 mL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 ethyl acetate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 mL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_______ orange</a:t>
                      </a:r>
                      <a:r>
                        <a:rPr lang="en-US" baseline="0" dirty="0" smtClean="0"/>
                        <a:t> oil </a:t>
                      </a:r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 mL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/>
                </a:tc>
              </a:tr>
              <a:tr h="133566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 mL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 mL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http://www.odec.ca/projects/2014/mcin14m2/Tea_%26_Teeth/Experimental_Design_files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696200" cy="479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1"/>
            <a:ext cx="8153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Empty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out egg shells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2.Prepare tea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3.Boil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water- temperature is consistent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4.Once tea has been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prepared, - 1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emptied egg shell to each cup of tea.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5.Leave eggshells in tea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check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them in intervals to record data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 minute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minutes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minutes,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minutes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minutes,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minutes,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minutes,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minutes).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7282" name="Picture 2" descr="http://www.odec.ca/projects/2014/mcin14m2/Tea_%26_Teeth/Results_Observations_files/Screen%20Shot%202014-04-06%20at%201.17.44%20PM.jpg"/>
          <p:cNvPicPr>
            <a:picLocks noChangeAspect="1" noChangeArrowheads="1"/>
          </p:cNvPicPr>
          <p:nvPr/>
        </p:nvPicPr>
        <p:blipFill>
          <a:blip r:embed="rId2"/>
          <a:srcRect r="18557"/>
          <a:stretch>
            <a:fillRect/>
          </a:stretch>
        </p:blipFill>
        <p:spPr bwMode="auto">
          <a:xfrm>
            <a:off x="381000" y="3048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 time intervals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 tea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 tea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tea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2706" name="Picture 2" descr="http://www.simplysunscreen.com/images/sunscreen-aller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962400" cy="4572000"/>
          </a:xfrm>
          <a:prstGeom prst="rect">
            <a:avLst/>
          </a:prstGeom>
          <a:noFill/>
        </p:spPr>
      </p:pic>
      <p:pic>
        <p:nvPicPr>
          <p:cNvPr id="72708" name="Picture 4" descr="http://www.skintots.com/wp-content/uploads/2015/07/how-to-get-rid-of-sunburn-rash-30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381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www.indiaspend.com/wp-content/uploads/graph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0999"/>
            <a:ext cx="8229600" cy="6242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https://encrypted-tbn0.gstatic.com/images?q=tbn:ANd9GcSdNx3C7XfLQmjJuMdRmRVCquexhm7Jwke_YnJfTRQJcN2OyL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600200"/>
            <a:ext cx="3848257" cy="4495800"/>
          </a:xfrm>
          <a:prstGeom prst="rect">
            <a:avLst/>
          </a:prstGeom>
          <a:noFill/>
        </p:spPr>
      </p:pic>
      <p:pic>
        <p:nvPicPr>
          <p:cNvPr id="77828" name="Picture 4" descr="http://www.packworld.com/sites/default/files/styles/lightbox/public/images/issues/06_11/jb_sunscreen_labels.jpg?itok=hqKnqY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http://www.odec.ca/projects/2012/dosunt/Practical%20Application/Oxybenz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3097967" cy="5867400"/>
          </a:xfrm>
          <a:prstGeom prst="rect">
            <a:avLst/>
          </a:prstGeom>
          <a:noFill/>
        </p:spPr>
      </p:pic>
      <p:pic>
        <p:nvPicPr>
          <p:cNvPr id="78852" name="Picture 4" descr="http://www.girlscosmo.com/wp-content/uploads/2013/07/Affects-Birth-Weight-Of-The-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57200"/>
            <a:ext cx="3657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SUNSCREEN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9874" name="Picture 2" descr="https://www.mapleholistics.com/wp-content/uploads/2016/03/avocado-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153024" cy="4629150"/>
          </a:xfrm>
          <a:prstGeom prst="rect">
            <a:avLst/>
          </a:prstGeom>
          <a:noFill/>
        </p:spPr>
      </p:pic>
      <p:pic>
        <p:nvPicPr>
          <p:cNvPr id="79876" name="Picture 4" descr="http://www.seedguides.info/grapeseed-oil/grapeseed-oi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43000"/>
            <a:ext cx="3733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4210" name="Picture 2" descr="http://blog.mywaterfilter.com.au/wp-content/uploads/2014/03/glass.jpg"/>
          <p:cNvPicPr>
            <a:picLocks noChangeAspect="1" noChangeArrowheads="1"/>
          </p:cNvPicPr>
          <p:nvPr/>
        </p:nvPicPr>
        <p:blipFill>
          <a:blip r:embed="rId2"/>
          <a:srcRect l="54717" t="32308" r="4717" b="21538"/>
          <a:stretch>
            <a:fillRect/>
          </a:stretch>
        </p:blipFill>
        <p:spPr bwMode="auto">
          <a:xfrm>
            <a:off x="609600" y="1524000"/>
            <a:ext cx="8153400" cy="47314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8153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CA" sz="2400" dirty="0" smtClean="0"/>
              <a:t>Water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Measuring cup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2 Medium disposable paper cups (8 oz)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Food coloring (red, green, or blue)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Measuring spoons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</a:t>
            </a:r>
            <a:r>
              <a:rPr lang="en-CA" sz="2400" dirty="0" smtClean="0"/>
              <a:t> Wooden craft stick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5 Small disposable paper cups (3 oz)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Ballpoint pen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2 Cotton balls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Sand (available at a hardware store)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Quarter (25 cent coin)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Metric ruler (15 cm)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Scissors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Activated charcoal (available at any pet store with the aquarium supplies)</a:t>
            </a:r>
          </a:p>
          <a:p>
            <a:pPr>
              <a:buFont typeface="Wingdings" pitchFamily="2" charset="2"/>
              <a:buChar char="ü"/>
            </a:pPr>
            <a:r>
              <a:rPr lang="en-CA" sz="2400" dirty="0" smtClean="0"/>
              <a:t>· Fragrant oil (lemon or orange works best)</a:t>
            </a:r>
          </a:p>
          <a:p>
            <a:r>
              <a:rPr lang="en-CA" dirty="0" smtClean="0"/>
              <a:t> </a:t>
            </a:r>
            <a:endParaRPr lang="en-CA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http://www.odec.ca/projects/2014/sheh14n/index_files/image9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4114800" cy="6096000"/>
          </a:xfrm>
          <a:prstGeom prst="rect">
            <a:avLst/>
          </a:prstGeom>
          <a:noFill/>
        </p:spPr>
      </p:pic>
      <p:pic>
        <p:nvPicPr>
          <p:cNvPr id="98308" name="Picture 4" descr="http://www.odec.ca/projects/2014/sheh14n/index_files/image9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26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Other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CELL PHONE RADIATION EMISSION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Radiation Detected 15 cm away from the right side of the iPhone while receiving an iMess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99009"/>
            <a:ext cx="8305800" cy="4983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BICYCLING VS MOTORBIKE – CASE STUDY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malkatour.com/wp-content/uploads/2015/04/bike-fun-nepal-813x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5181600" cy="3527694"/>
          </a:xfrm>
          <a:prstGeom prst="rect">
            <a:avLst/>
          </a:prstGeom>
          <a:noFill/>
        </p:spPr>
      </p:pic>
      <p:pic>
        <p:nvPicPr>
          <p:cNvPr id="3076" name="Picture 4" descr="http://images.indianexpress.com/2015/01/paul-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198" y="1676400"/>
            <a:ext cx="2829602" cy="2057400"/>
          </a:xfrm>
          <a:prstGeom prst="rect">
            <a:avLst/>
          </a:prstGeom>
          <a:noFill/>
        </p:spPr>
      </p:pic>
      <p:pic>
        <p:nvPicPr>
          <p:cNvPr id="3078" name="Picture 6" descr="https://s-media-cache-ak0.pinimg.com/236x/fe/ea/16/feea163fe3c3eb8f636cf86643128c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86200"/>
            <a:ext cx="28194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4994" name="Picture 2" descr="http://www.redstarresume.com/wp-content/uploads/2013/09/import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4" name="Picture 4" descr="http://posters.keepcalmandposters.com/4929632.jpg"/>
          <p:cNvPicPr>
            <a:picLocks noChangeAspect="1" noChangeArrowheads="1"/>
          </p:cNvPicPr>
          <p:nvPr/>
        </p:nvPicPr>
        <p:blipFill>
          <a:blip r:embed="rId2"/>
          <a:srcRect b="7500"/>
          <a:stretch>
            <a:fillRect/>
          </a:stretch>
        </p:blipFill>
        <p:spPr bwMode="auto">
          <a:xfrm>
            <a:off x="457200" y="4572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18" name="Picture 2" descr="https://encrypted-tbn1.gstatic.com/images?q=tbn:ANd9GcRDlf8v-CQcHToWgwZcBGSvBc2NDpvEEhCoFRc5Fvgp6KCNh5e8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2819400" cy="2895600"/>
          </a:xfrm>
          <a:prstGeom prst="rect">
            <a:avLst/>
          </a:prstGeom>
          <a:noFill/>
        </p:spPr>
      </p:pic>
      <p:pic>
        <p:nvPicPr>
          <p:cNvPr id="60420" name="Picture 4" descr="http://thehansindia.com/assets/mal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9000"/>
            <a:ext cx="2819400" cy="3209926"/>
          </a:xfrm>
          <a:prstGeom prst="rect">
            <a:avLst/>
          </a:prstGeom>
          <a:noFill/>
        </p:spPr>
      </p:pic>
      <p:pic>
        <p:nvPicPr>
          <p:cNvPr id="60422" name="Picture 6" descr="https://encrypted-tbn0.gstatic.com/images?q=tbn:ANd9GcSG3MgtpX2_S3W_INY9Xl4ZqQPAl_9zYnzJ_oCjJsVYMLKTLBseW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57200"/>
            <a:ext cx="4724400" cy="3001108"/>
          </a:xfrm>
          <a:prstGeom prst="rect">
            <a:avLst/>
          </a:prstGeom>
          <a:noFill/>
        </p:spPr>
      </p:pic>
      <p:pic>
        <p:nvPicPr>
          <p:cNvPr id="58370" name="Picture 2" descr="http://menatimes.com/wp-content/uploads/2013/06/malnutrition-in-children-in-india-and-afr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86200" y="3657600"/>
            <a:ext cx="4572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projects?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you? Yes means?</a:t>
            </a:r>
          </a:p>
          <a:p>
            <a:r>
              <a:rPr lang="en-US" dirty="0" smtClean="0"/>
              <a:t>Near you? yes</a:t>
            </a:r>
          </a:p>
          <a:p>
            <a:r>
              <a:rPr lang="en-US" dirty="0" smtClean="0"/>
              <a:t>It is Within you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6866" name="Picture 2" descr="http://www.climate-kic.org/wp-content/uploads/2014/04/ide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4572000" cy="2971800"/>
          </a:xfrm>
          <a:prstGeom prst="rect">
            <a:avLst/>
          </a:prstGeom>
          <a:noFill/>
        </p:spPr>
      </p:pic>
      <p:pic>
        <p:nvPicPr>
          <p:cNvPr id="36868" name="Picture 4" descr="http://www.executivefranchises.com/wp-content/uploads/2013/09/business-ide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71600"/>
            <a:ext cx="3863406" cy="51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787</Words>
  <Application>Microsoft Office PowerPoint</Application>
  <PresentationFormat>On-screen Show (4:3)</PresentationFormat>
  <Paragraphs>277</Paragraphs>
  <Slides>79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NATIONAL CHILDREN SCIENCE CONGRESS  HEALTH, HYGIENE AND NUTRITION </vt:lpstr>
      <vt:lpstr>Slide 2</vt:lpstr>
      <vt:lpstr>Slide 3</vt:lpstr>
      <vt:lpstr>HYGIENE - INTRO</vt:lpstr>
      <vt:lpstr>Factors affecting hygiene</vt:lpstr>
      <vt:lpstr>Slide 6</vt:lpstr>
      <vt:lpstr>Slide 7</vt:lpstr>
      <vt:lpstr>Slide 8</vt:lpstr>
      <vt:lpstr>Sources for projects?</vt:lpstr>
      <vt:lpstr>OUTLINE </vt:lpstr>
      <vt:lpstr>PROJECT 1</vt:lpstr>
      <vt:lpstr>ECOFRIENDLY MOSQUITO CATCHER</vt:lpstr>
      <vt:lpstr>Slide 13</vt:lpstr>
      <vt:lpstr>BACKGROUND</vt:lpstr>
      <vt:lpstr>sources</vt:lpstr>
      <vt:lpstr>Slide 16</vt:lpstr>
      <vt:lpstr>Slide 17</vt:lpstr>
      <vt:lpstr>PROJECT II</vt:lpstr>
      <vt:lpstr>10,000 steps a day</vt:lpstr>
      <vt:lpstr>Slide 20</vt:lpstr>
      <vt:lpstr>IS IT BLUE</vt:lpstr>
      <vt:lpstr>Slide 22</vt:lpstr>
      <vt:lpstr>Slide 23</vt:lpstr>
      <vt:lpstr>Slide 24</vt:lpstr>
      <vt:lpstr>Slide 25</vt:lpstr>
      <vt:lpstr>Project III</vt:lpstr>
      <vt:lpstr>Slide 27</vt:lpstr>
      <vt:lpstr>Slide 28</vt:lpstr>
      <vt:lpstr>CONCENTRATION</vt:lpstr>
      <vt:lpstr>Procedure </vt:lpstr>
      <vt:lpstr>conclusion</vt:lpstr>
      <vt:lpstr>PROJECT  - POLLUTION CATCHER</vt:lpstr>
      <vt:lpstr>Slide 33</vt:lpstr>
      <vt:lpstr>Slide 34</vt:lpstr>
      <vt:lpstr>Slide 35</vt:lpstr>
      <vt:lpstr>Slide 36</vt:lpstr>
      <vt:lpstr>Slide 37</vt:lpstr>
      <vt:lpstr>PROJECT IV</vt:lpstr>
      <vt:lpstr>PROJECT IV</vt:lpstr>
      <vt:lpstr>HAND WASH EXPERIMENT</vt:lpstr>
      <vt:lpstr>Slide 41</vt:lpstr>
      <vt:lpstr>Slide 42</vt:lpstr>
      <vt:lpstr>Slide 43</vt:lpstr>
      <vt:lpstr>Slide 44</vt:lpstr>
      <vt:lpstr>Slide 45</vt:lpstr>
      <vt:lpstr>Slide 46</vt:lpstr>
      <vt:lpstr>SOURCES</vt:lpstr>
      <vt:lpstr>Slide 48</vt:lpstr>
      <vt:lpstr>Handwash experiment  - II</vt:lpstr>
      <vt:lpstr>Slide 50</vt:lpstr>
      <vt:lpstr>Slide 51</vt:lpstr>
      <vt:lpstr>Slide 52</vt:lpstr>
      <vt:lpstr>Slide 53</vt:lpstr>
      <vt:lpstr>PROJECT </vt:lpstr>
      <vt:lpstr>Slide 55</vt:lpstr>
      <vt:lpstr>PROJECT VI</vt:lpstr>
      <vt:lpstr>PROJECT VI</vt:lpstr>
      <vt:lpstr>PROJECT VI</vt:lpstr>
      <vt:lpstr>Slide 59</vt:lpstr>
      <vt:lpstr>Slide 60</vt:lpstr>
      <vt:lpstr>Slide 61</vt:lpstr>
      <vt:lpstr>Slide 62</vt:lpstr>
      <vt:lpstr>Slide 63</vt:lpstr>
      <vt:lpstr>Slide 64</vt:lpstr>
      <vt:lpstr>Project </vt:lpstr>
      <vt:lpstr>Slide 66</vt:lpstr>
      <vt:lpstr>Slide 67</vt:lpstr>
      <vt:lpstr>Slide 68</vt:lpstr>
      <vt:lpstr>PROJECT VII</vt:lpstr>
      <vt:lpstr>Slide 70</vt:lpstr>
      <vt:lpstr>Slide 71</vt:lpstr>
      <vt:lpstr>NATURAL SUNSCREEN</vt:lpstr>
      <vt:lpstr>PROJECT </vt:lpstr>
      <vt:lpstr>Slide 74</vt:lpstr>
      <vt:lpstr>Slide 75</vt:lpstr>
      <vt:lpstr>Other ideas</vt:lpstr>
      <vt:lpstr>BICYCLING VS MOTORBIKE – CASE STUDY </vt:lpstr>
      <vt:lpstr> </vt:lpstr>
      <vt:lpstr>Slide 79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VIJAYANAND</dc:creator>
  <cp:lastModifiedBy>VIJAYANAND</cp:lastModifiedBy>
  <cp:revision>143</cp:revision>
  <dcterms:created xsi:type="dcterms:W3CDTF">2006-08-16T00:00:00Z</dcterms:created>
  <dcterms:modified xsi:type="dcterms:W3CDTF">2016-07-27T03:51:07Z</dcterms:modified>
</cp:coreProperties>
</file>