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3" r:id="rId4"/>
    <p:sldId id="271" r:id="rId5"/>
    <p:sldId id="273" r:id="rId6"/>
    <p:sldId id="274" r:id="rId7"/>
    <p:sldId id="275" r:id="rId8"/>
    <p:sldId id="276" r:id="rId9"/>
    <p:sldId id="278" r:id="rId10"/>
    <p:sldId id="277" r:id="rId11"/>
    <p:sldId id="257" r:id="rId12"/>
    <p:sldId id="258" r:id="rId13"/>
    <p:sldId id="259" r:id="rId14"/>
    <p:sldId id="284" r:id="rId15"/>
    <p:sldId id="285" r:id="rId16"/>
    <p:sldId id="281" r:id="rId17"/>
    <p:sldId id="279" r:id="rId18"/>
    <p:sldId id="280" r:id="rId19"/>
    <p:sldId id="282" r:id="rId20"/>
    <p:sldId id="262" r:id="rId21"/>
    <p:sldId id="260" r:id="rId22"/>
    <p:sldId id="264" r:id="rId23"/>
    <p:sldId id="265" r:id="rId24"/>
    <p:sldId id="269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885249"/>
            <a:ext cx="7467600" cy="1143000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rgbClr val="00B050"/>
                </a:solidFill>
              </a:rPr>
              <a:t>NATIONAL CHILDREN’S SCIENCE CONGRESS 2015-2016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600200"/>
            <a:ext cx="7467600" cy="48736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en-IN" b="1" dirty="0" smtClean="0">
              <a:solidFill>
                <a:srgbClr val="0070C0"/>
              </a:solidFill>
            </a:endParaRPr>
          </a:p>
          <a:p>
            <a:pPr marL="0" indent="0" algn="ctr">
              <a:buFont typeface="Wingdings 2"/>
              <a:buNone/>
            </a:pPr>
            <a:endParaRPr lang="en-IN" b="1" dirty="0" smtClean="0">
              <a:solidFill>
                <a:srgbClr val="0070C0"/>
              </a:solidFill>
            </a:endParaRPr>
          </a:p>
          <a:p>
            <a:pPr marL="0" indent="0" algn="ctr">
              <a:buFont typeface="Wingdings 2"/>
              <a:buNone/>
            </a:pPr>
            <a:r>
              <a:rPr lang="en-IN" b="1" dirty="0" smtClean="0">
                <a:solidFill>
                  <a:srgbClr val="0070C0"/>
                </a:solidFill>
              </a:rPr>
              <a:t>Sub Theme-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VII</a:t>
            </a:r>
            <a:r>
              <a:rPr lang="en-IN" dirty="0" smtClean="0"/>
              <a:t> </a:t>
            </a:r>
          </a:p>
          <a:p>
            <a:pPr marL="0" indent="0" algn="ctr">
              <a:buFont typeface="Wingdings 2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Traditional Knowledge Systems</a:t>
            </a:r>
            <a:endParaRPr lang="en-IN" b="1" dirty="0" smtClean="0"/>
          </a:p>
          <a:p>
            <a:pPr marL="0" indent="0" algn="ctr">
              <a:buFont typeface="Wingdings 2"/>
              <a:buNone/>
            </a:pPr>
            <a:endParaRPr lang="en-IN" dirty="0" smtClean="0"/>
          </a:p>
          <a:p>
            <a:pPr marL="0" indent="0" algn="ctr">
              <a:buFont typeface="Wingdings 2"/>
              <a:buNone/>
            </a:pPr>
            <a:r>
              <a:rPr lang="en-IN" dirty="0" smtClean="0"/>
              <a:t>Presented by</a:t>
            </a:r>
          </a:p>
          <a:p>
            <a:pPr marL="0" indent="0" algn="ctr">
              <a:buFont typeface="Wingdings 2"/>
              <a:buNone/>
            </a:pPr>
            <a:r>
              <a:rPr lang="en-IN" dirty="0" err="1" smtClean="0"/>
              <a:t>Dr.</a:t>
            </a:r>
            <a:r>
              <a:rPr lang="en-IN" dirty="0" smtClean="0"/>
              <a:t> J. Arockia John Paul</a:t>
            </a:r>
          </a:p>
          <a:p>
            <a:pPr marL="0" indent="0" algn="ctr">
              <a:buFont typeface="Wingdings 2"/>
              <a:buNone/>
            </a:pPr>
            <a:r>
              <a:rPr lang="en-IN" dirty="0" smtClean="0"/>
              <a:t>Asst. Prof. of Zoology</a:t>
            </a:r>
          </a:p>
          <a:p>
            <a:pPr marL="0" indent="0" algn="ctr">
              <a:buFont typeface="Wingdings 2"/>
              <a:buNone/>
            </a:pPr>
            <a:r>
              <a:rPr lang="en-IN" dirty="0" smtClean="0"/>
              <a:t>APSA College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00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IN" sz="4400" dirty="0" smtClean="0"/>
              <a:t>Ideas for projects</a:t>
            </a: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Knowledge on spiritual conservation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Festival during summer</a:t>
            </a:r>
          </a:p>
          <a:p>
            <a:r>
              <a:rPr lang="en-US" dirty="0" smtClean="0"/>
              <a:t>Turmeric water spray &amp; tie </a:t>
            </a:r>
            <a:r>
              <a:rPr lang="en-US" dirty="0" err="1" smtClean="0"/>
              <a:t>neem</a:t>
            </a:r>
            <a:r>
              <a:rPr lang="en-US" dirty="0" smtClean="0"/>
              <a:t> twigs</a:t>
            </a:r>
          </a:p>
          <a:p>
            <a:r>
              <a:rPr lang="en-US" dirty="0" err="1" smtClean="0"/>
              <a:t>Cowdung</a:t>
            </a:r>
            <a:r>
              <a:rPr lang="en-US" dirty="0" smtClean="0"/>
              <a:t> coating and spraying over floor</a:t>
            </a:r>
          </a:p>
          <a:p>
            <a:r>
              <a:rPr lang="en-US" dirty="0" smtClean="0"/>
              <a:t>Playing </a:t>
            </a:r>
            <a:r>
              <a:rPr lang="en-US" dirty="0" err="1" smtClean="0"/>
              <a:t>Udukkai</a:t>
            </a:r>
            <a:endParaRPr lang="en-US" dirty="0" smtClean="0"/>
          </a:p>
          <a:p>
            <a:r>
              <a:rPr lang="en-US" dirty="0" err="1" smtClean="0"/>
              <a:t>Thulasi</a:t>
            </a:r>
            <a:r>
              <a:rPr lang="en-US" dirty="0" smtClean="0"/>
              <a:t> madam</a:t>
            </a:r>
          </a:p>
          <a:p>
            <a:r>
              <a:rPr lang="en-US" dirty="0" err="1" smtClean="0"/>
              <a:t>Yagam</a:t>
            </a:r>
            <a:r>
              <a:rPr lang="en-US" dirty="0" smtClean="0"/>
              <a:t> for rain</a:t>
            </a:r>
          </a:p>
          <a:p>
            <a:r>
              <a:rPr lang="en-US" dirty="0" smtClean="0"/>
              <a:t>Sprout in a pot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562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Recording  and analysis of spiritual activities in a scientific manner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cred gro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92876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acred gro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acred groo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4800600" y="1066800"/>
            <a:ext cx="286294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acred gro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2895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acred groove in sirumal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28956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Image result for Traditional ethno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14" descr="Image result for Traditional ethno medic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Sacred groove</a:t>
            </a:r>
            <a:endParaRPr lang="en-US" dirty="0"/>
          </a:p>
        </p:txBody>
      </p:sp>
      <p:pic>
        <p:nvPicPr>
          <p:cNvPr id="11" name="Picture 4" descr="Image result for sacred groo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2895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oheritage.cpreec.org/fckeditor/editor/filemanager/connectors/image/indiamap_gr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4867275" cy="55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76867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Conduct a survey on sacred grooves in our area and the list of medicinal plants protected and endemic diseases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raditional ethno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result for Traditional ethno medic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Image result for Traditional ethno medic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0" name="Picture 8" descr="Image result for Traditional ethno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1242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xMSEhUTExMVFhUXGR0YGBUXGB8eHhseHh8dGx4gIBkgHSghGhonHRoZIjEiJikrLi4uGCAzODMtNygtLisBCgoKDg0OGxAQGy0mHyUvLTUtLzIvLS0tLy0tLS0tLS0tLS0tLS0tLS0tLS0tLS0tLS0tLS0tLS0tLS0tLS0tLf/AABEIALcBEwMBIgACEQEDEQH/xAAcAAACAgMBAQAAAAAAAAAAAAAEBQMGAAIHAQj/xABCEAACAQIEAwYDBgQFAwMFAAABAhEDIQAEEjEFQVEGEyJhcYEykaEHQrHB0fAUI1LhFTNigvEkcrJDkqIWFzRj0v/EABkBAAMBAQEAAAAAAAAAAAAAAAECAwAEBf/EACoRAAICAgICAgIABgMAAAAAAAABAhEhMQMSQVEEEyJhIzJxwfDxUoGx/9oADAMBAAIRAxEAPwBLW4Y+h3KrCwdTjk3JTtEAmY98RllphHLoSfhMTFpEEzG+COLcQX/LFQsqyJiQx2ssiVAsPTzwhp8KrVGAXUFEGCCYAtcDYx1OOGHA1mSa9Wd/2JJKDTfmvH/YfVz4OnWxKrYwQTptNzBxJxBadINUQStJmCybTMHf4pgW6QMaUcolFQDp1ztI2aANXoZJA5YWcWz795pdkIQfCTA1CV25m1vXFkvAjeLNeFBM1UfvfAqKXIQRPRdoHO/sL4n4rS7sMApWwaD91SAVG5uZB98CcLryGpqYUtdQBcxYsbEjn0n6MuPZypXOnTbdyBdmgD8FEeXywG32Cv5SuZRdTqRO4HpPl0xbMnSAUiAGi0DzEj8cLslwgr4gCulhN5kC5j8PfDOsDqZwVJsCNjFiRPPlaJFsCT7aLcPE2m1sgzFadQJJ1KwjzIMT0PQYHOXZaYJVgAPvAjyN9uke2JMgQDKKC1gWO0g7gbc49sdF4P2WGayNFu+em5lrwwMkgAgiYIg2PLCqLbpCT/H+Y5+T4AbyIkdOvPp+WDKeeQWLROxG8eWGPGuwvEKV0C1Vn/0+XKSpvA3gT+qGqGSC291jY7xfmD+mFlFrYseKE3+kRLkw7g1HK02aGK3ZVPQHFx4zXymVphqRkASxJ1M46lj94bj088UtqNUU2Ygi8Kp3PMm/kMMOzDUq1JqeYoq7obAg9JWb3aZEeYxWFsMoqOhRxTi6VzrC/C6vCraREibfF73xvxLjyrKaTFwWBuPQfvngri9KgX0ppoKN1Agsd94sTt4rT6jCzO5WitFaqgsTqCo3i8JBXW0REMbW3jD3k5WkK6uVpnTpJ/mG+8iI5DfnbyxNmMsrwKYKU18Coxg+ZafvMb4I4FT7yQ9MMBY1FYo6xt4gGD+QZSd7gYkfL8hMtIUE8ubHoD9fwL2BRsH/AMDq1CDTCGIuDMeoIsdt+uDOAcNrJmdFanCzq1G/iBmxm888BFnpsXpswWmQDUXbURte1hyMze2LNleNd+1NjB0Umd2FoJOkCOpiffGdgTpgfaIMROltIl9QFgZi7DblbCvs3mtWZGs6xpOkEbtaOW8TiycYqf8AQ1N+U/nPyxS+A1oro7CEU9J5ED5GD5RhwSL5Sz6ZSrohWSr/ADF0xAYAKRbzEj1PTA/FOOvmf+nVEIqQtzYRfVMGwiduWEXFc4Kj0qerwlxBFoBgBgeYht9rYNz3CqaoWoCpUVLGo9ULLHkqrvY7TzG2A2lgMIN5R7k8k9JgabJqNlqIfoGYXG1r4l4lUqVGFVmdXXRrYTyMQPFYwZvY225o6DMMzRWqShDJ4ecAggAicMuJ8XrO4raf5KvpVbIbi5gGZi8nljN+EGneSd+KlTqQMTJJBJOkbiI3IECDM4gyteuzEjWdR8TMt+UEarA22FukYmyuWrNUWpoakkagwG9+QIvI9vXG1bidVZBRXvEKdJPne2FHbV7DM9w6aatRX+aFO0wIKq3QD40a/It0vBkUQKTWzKuGEHR4wfmRBB5AYHfiK/5NV2VZ1EUoMkjYkzttyH44SVjWZu7ploBOgsunwi87RO98NQLV2M+z7MtRirkEKxvaTsqlQYNyTHKPPFm4K1SsW1eHTE3mZn9PrhJw+qHcGuQiqVIVtjI1A6piIgn1x0HszwIZhj3JABWWYGRHKBNzbEeSTWFstxxT/JvBUO0r6ellN+u6gf8AyOKnRZgQVYgjYgx9cd2r9i8mynvjUqxuvw+/X64rWf7E0WhEU0lF1aJN9pJ+Ifpi/wAef1xqZL5MPtlcPBSaXaPPKABm8xA2/mt+uMxZP/t/W+64I5HS2Mx1/bxezi+jl/4/+FTrcRWyL4CFPjBHib3mB9b43zfGqtqVKk5IUaiLgGJm2/qcKslk1qZhNdqdyR5f8x8sOs/xFT/LcVGv8IskX5KOkC+OGTzbO3ifaPorWcqV5DFGvsY35ziOoq1Dqq6lJJJgj88M8lpqE+EAKbSoHPkT/fBVTh1NvCIZibQon5De0GMa6Gq/INw5VXxJJnYja0e8/LBFWtcB28QkxM+Q9LdMejgtSiJ7vw7ahI3kXF+kj0PngQUlVTrILE2vym8/hc88K9hukMOHO7arDQBLMxgDYAk8uYA9se5qoSDHh1ADVO20k4gXiYWmKIUgapIkeJjbpuBEep6nG9Jm7w0H+9A8XIbSegg7g9MBr0PCbQLw7P6HhAWLlgC19PmRtPO/9WO7djP/AMLLA792pPvf88cHyeX7uppIBMuIm4IAvPM3Hyx3vstUH8LQvtTT/wARh4VZLllJv8hpnM6tEFmO9gOpxy/jPEKbsdVFBUYyYBkmbGRufCQDvafSzdr60VAWYhY8JjrAN+nW/T3pWaiFlgWb4Tbfbyv53xHmm3Ki3DBJWeqVqA3Ai95boIEmYjz+WAjk1p6nV3LO2sjmYkGLeVh54CrVDrglkNyesKCflYjphnRoPVSadRZJ+KbbbSs8iLTNvO6JuOUUdPDKpxLINr1VZ8azJO56TzP76TDlFVqUGk2kMAxB/wAxtlWAJaJi3n4hOLwKVOnqZ2LCAoUSqzuYO5kmIjqScVXtJkyvd1UZFVCFUTpsJMA2HWb9Zvi0ZWcs4JaPKGaqosU1UTE/FYrIiCZHLmeVzFl4zDeK5LE3aPa0WA5Y1fMtSQaoV2klDuoOxjkYvv8ALGvCT3lalR1GKlRKcjlrYKb9b/TDpCNndPs+7O0V4VSTMU1bvwajqw5P8Ijf4AnuMLs39mGXRXOSYqzQCtRiREzAJxf81SWmpIUGBAU7dAPTbAGVp1hViqVKuCQANouLwPlznFVHAlnHO0fCc1Sy9Sg1GoW1CCqkhgZMgxcY07NdndNComZXxqNSIfugiWPmwFvLVGO25tCwgpqG0G4/ftii9oeE1ipNGoacEEIBB5zJI29x+su14KqK2cs41SprsSCrEX35GN4gGenPpgLL8QeojIlOSAC1pW0jVf4SQfpzx03P/Zga6I4zFZC4VnU6XWSATHwneYJ1b4JbsmtOh/D0gEHM/eJtLNI8TRP02xrWjJPwcu4NlagqCs+sNPgAUEt7NPh5CL8hhjxTMd2aq1KWjUUYqeTCSrjo24+YPTFxTJ5fIjvGDtVIszklh6SbHl5bDmTz3tHnWrVnqOgZ2sJ2ReXQfqZ3w7iS7MacGz9fMIVWT3IAjVYiIUQdjY7f2xpXr+Iq57sr/UIn2O488Gdhsi+aLhe5pFAgZ1DguTq3iqFLCN9PPBHGOG5ylVK1sstdFJ0VWpawQYiy3Uz1MW98aqBXkQZ2ohPdrpdjHMJIP3gdiPebG2GPBuC1WZqpZWsyBA0xurFzJKqCCNpuImcOv8JXNUv5tU0UnwrRp6FkWuxB1X8xtiShkatBpp5hajN95qY8Qv4e8AAJ/wBM/TBCkQ5zhQ7tVJDNqFRhJgjVps0TfTpNrAgY24d2qrZLK9xQBR206ahALIBI+FhDGeZEXPtFnuMBKoWwqqumRZbyxHin+qIvgXiFdDorVaYqaIBp6oDiZhmBB072Eb4DS2Vi80dl7A8bqcQyne5imoOo0wwsKgUAFh0GvUvqpjHKuNdsM7UzLio3dtSc0+6pWRNDERO7iQd7HpsMNH+1kUVVaWXkKPgtTUACyoFVgqjzv54o1PNnNZmrUpUNHeuXKa9WksZPjIFiZOw3jljGSpnWaX2uZNVVaq1+8Crr7ukNOqBOmXmJxmOc1OyVcknwmb/F/bGY2R/rQwzXY/8AgNXeVO9MA64KjSRzHijxD3GElGsKr6FNKd7dAI3iw39bY7hn6aO6I4VpW5MWuOt+vzxRe0PZLJ0KxqDVJB8ExuN9QIsP0wslYq9FJzNZVOkbgwWJ8uVtpOxxDl8wgcQZloLCLyReTYeoi2CMxmgxZGQOgMiAQYgC5BBGw5xjWhlqVYsVoqmhSZU1DMebMwO45YSgv9BvEc4YCltCNIp01Gowk+MmyjnP/dit5gMZiwJCqQZJNhttflbDqvBRQAJdokXMSCfrHPngKrUZ64pBKZOuS0QANyTEHYGeXTATHcFSCaOXCMahIIpmEj7zm+rzifnHIYzhtN1rl6ultWyqdTbqY2gCBeTzxFxuqpOlV8CCLzc9PX8ycMeAZEqVZCoqAHSkMw8zuAGseu3O2FvyUrwgSv8AzK5ZUcMSZUx94AGV3AiPnjpPAy9FKdMFgPgEmbAtH/xAAOKblMvUyjszUxUqVCSWd2XSp5wYETEm/ScXnh+T0FAbd2hZzy1G5v6l8BtrQKXkjzFdtdRdTOFhSJMk7xG1pwg4nl61VoR7xIRosN+U/IT6AYPz2dFJWYqACSzWkljBmd+vlC4A4RxTKgnWO8bSLltzyLW2+kx64nvIboG4dwl0DGrVRoBJphfhmRIMGN945C+GTfw1JFDCSEgKJA35+KQTadpsbc4OIceedNM0aRM+NAS0bfE0wfT64WcOyiZmpBZloqLt95iOUmY36bA9cUjknJ0Q8V7R03IUIFgABFWAADq5NcTyi/liucVbvUEMweCQu469THTHXKnD6PciglKmKZ31i7GLHV8RaOe+KEvA8utTTWZgsshgkwF3aViw8+bD1xbpRJciayUnhuT7zVVqGQDteWJNyWHQkbm84659mnZWg6UcyqmUeSQZU6GkeEiRDLE+Xnir8XyFJdCUkdqLOFEWLnpqgiIEz6CNxjsvZLK93lqYiCBBXpzj2nDNk4oY5iuGrJTiRBY/IgfvzGMpoDUJGy+Hfn0HSBHucTuBNxvzwNXAo030mNzfqeeKKSoDia5ms06KYBO5J5TMfWPr0jCfM8Q0Er3gmYAUWU3tPOJHLlh2H00wd9KTPoJwm4dkVFMF6csROqxmb2viPBxKd2ZumEZqq5Jp0hcLueUmLA8uYv8AdI6YgfMmkYqVUAgeHe9puF9fnh3VIEk8hviv0OGU2R3rKS5EkmQom9jtg8fH2M2FvQpVZV6YK2huTTF423n5YrnGOxGVfURSWTvHgNv9SxytfD7gIL5cqYlWYLHSx9Ykn54T9oeP06eWqPqFpWJE9NgelvlgO4jRtuiH7OuAZei2Y7oE/AGBMgGGJ+hXFn4gaKi5Mrbw7jnHlYH5YpX2SPWfLZmoQQ9XM6jP3RpUbEbb+2LXxmKKeBQWawJvAHl5CBjJtyozdA9VaJDHxEBWaZXkY6c/zxD/AIZl6ymnYgj4GUXFwbbEbj2OAnGYRO9Ln0LT9DbDNaAr0lqJ4WO4khSQTYjpN8UnCUNiqQsz/ZrLIhdqdJtMm9Jf79Mc/wC1i0q2XpPSUIuqY0wTYjlyH546fxHNlMs71QfCvMCW9hz/AHbYccrZzXqLhhJkKSsAH+kBjGwHLlifZ1R08STyyrZrNN8MQAfnhv2dzbqjASCTP0j9cEUM/SosSgAJEHV4pg/0xA+eJ8rmRVmpoUM1gq29/XngpgcUndg2aqku0df3yxmNqxGppHM/jjMGx6O8ZlqVA1H8N4P9Vx62Ue+Odcf7U0K1TuXdihnvqlMgW2C6osgtOnckX54pWfzNSoTqZjzgk/hvgXh7aakkagfCViZn6AzHywGT85LV2j4UtAKaKsafOGJJ2AN8IKPEKizaIlSvO/hII3k4tuQ4kWPdVRIYeFvONj5+fP8AFY5WnrBUeG6zyM29evthLH63hC/LV/8Aq0p76B+ALG/qMeVn7nW//q1Tb/SvL3Jv/wC3G/CgqVHqteKZYn1IAE9TfABz01Gq1BqEEaekggAecGffC1kdPFhVHJogHfFp/oiDJMyTNufLmMdT+zKgDReqAYL6FmPuC5FvhJP0OOPVdVdiRUqOxGxBJ9zPmcfQfZzIrlstQojZKayepNyfUsScCeAKVlL7S0Ur8ZCsNS0UV2uQBphhIG/i02ODuOZ8ZXLGq12q1EpAddTeIfLXgTgY73N5/Mf1Vu6U/wCmnb8QcKPtVz2mrlKIv3amqViZYnSvyhj8sBLwZvBJmeKIYcAGUFiQDyKk3gi248toxrw8q1M7HWJIMTMjc3BNj1t0xWuzOUqZuuKBQaRLs+r/ACwCTIF4MmAPTpi4Z/s1TQFi2lCJDM+7A/06Tyk7X2iMBw8A70rYHm+FGpRNQOFUAkyOhE2ME3OnpJGAcjUNAJVpiUq1GRqbHcACNIAJ31Xgx4eV8E8Y45rUpRR3f4AzWSQfi0nbS0kCN72jEOd4XWy1BianeVALuVsC1yFttM7zJmeWLRiksEJSchknH6aM3hdQgEu3w35LzPPa2KpnuJmrqKqA1V9TarQARAK73iTbn5YzM0KyUkNU/GQ4UkszTIudgNMQPnGAOLZdIsQrESqmxYfnvtiqRKy/cKydeo9LVpFJIcEHUGPIryHrc+mOlcJruVFgfFBMxGxuOe+PmrJdoczlyEp16igGNM2HM29eeOsfZ921qtppVqMgzFWnytPiWZO24nFuPjck3WAN5OmaCfP6YWcb4VWrAKjhFgzafLDJGJgiwYAibfTfEwB/5t++WI9LbKdgPN0D3RUESV0/SMD5SmQFRjcQJBtvb8MF1qDk7qPKJ/HywLSWHaDr2kgg39Bth1F8ccCYbJOLUGak6LGphFzbz+k4Eau9Okmq7Ko8CjnEW8ueDA0+xOIwzGF3k7RYDA43SwNKJ5RymmjokhiLtHNtzjk3HsuP4k0i0OkagDunLyG4+e2OtMzTp2PK9sVnjPCMwzSaaHnqlZ+sRhJQ7seEuhL9nFELQqkMTNXmST8I64K7UPekDO5uPb++J+ydAU8qtgpJYtEb6iOVjsBPlgfj9A1KihbjTeOs/rGF4VU8icjttgGZBanp1mBfbeOXynDTgtPRQWect8zb6YXZrKVDAC8jMC58sNif5SL/AKFnlyx0fInHpsSCyUP7UuNqtNaW+tpIBiy35ecY5TW4gvIL8h/zi4faVUytTMGnUdkqU4HhFgCAYPU7HFPo5OkHUCoGU7+Egn545YVVs6ZWsIEr1ngOA2k7NBjzG0YsXBRTCKzyVgeFT4r879PPf6h+Ep1aehxIiIPTywFRShlAJ8Z2QNeB6cz58sZTTwHo07PBwui10zNNVPJ7MOs36zjzGzdor3FInqFEeXPpjMPaHpkC8Gq1csr0vjLEVaZs+9oncR+OBMhmFy+vvEOu4EiI5e06vwx13McJK6e9QH+l1Nx6MPwwl48HywDuVemROsgE7gARG9+UYSV6EVFOWkopqylttWrnIJBH4H/jG2ZrmqVAUE6db339PWNvPHn+K985AWFdCsGLEXBtYWY/sYj4WjanqxFMDwTsTsnsLn288TZaP6ION0GASlTEsTcAX9Pbb2ODcv2V8AqV30ruVBj3J/IYTZvib06mtCdQsD+Pvg2vmahUpXcuYLPJiTMBREQoiSeY9Rgq6Fk1Y44FVy9WolKkwAZwgAsWPMxuVAnHUe1nFP4TLvUgagIRTaTEKPSTJ8hjj32V8O18SpsPhpq7seX9IHnGrfFx+1jNau5oyL6n09eQ/E4DSugJtoN7AZQrlqIYyzzUY9SxknHPu3PEhU4hmTGoKdCk3HghYj1DHHWeEAUk/wBNKn+A/wCccf7I8IbOZ3XUH8sMatS/xXkCPNvoDgx8tgleEi/9jsmMpkxUqkK9aGaREL91bbQDJ82OFHG+NJVAh4JGkML6QY6zEgjc7esY1+0firMy5ekfEPEbxc2UTy3JPtjRuzSiEWk4VQuus7QGkKbMxGreIUW53tgKNqxORXgqfEWfvFepqW6uFMqStmW53ny67zh661qrqyoaVMjUAdLDcbyZvfcCRzwS/DEphEaq7Fx4KbQ2ncjQGAKyok2FotthhW4l/DICEasNWiRp/mEdIEkrtMnFYqiTwsFX4/Vdqne6pMeGbqPEZ8gN/lhfmC1X+Y2pmC+EiBt8WlR5e5meQxcazpm6QqmnUppeYHi0DmY5EkgQD1vikdo63jNJQy6CLSZUibeo39SfLFEwKPliYMSQTJHTljoX2fZUrXaot9C+GeWq22+xsfXFE4gdTsUjSTIA2AJ1be+G+VzjqWamzBtIUAMRc2HyEny98FTcdASs+mxnKaRN3IEwJv67DEZzxafu+UH8dvpj507PZ4pncu1Ws5XUQ2pmJaQwk3PhBg36dcdczXAKDjvEaopN/wCXVcKfQBoA9LY3ZvQaS2WHO1bT8RGwJ6407NUP5ROx1Hb1OKsuUq0jK5muQPutpI+qziTh3Fj4kDKtSZGu2odA0iCOk+mA24fkw4eEW3P1lWAzwfMb79PQ40p5rSJ1JfncfliKlxUKid9Kvv1j88Tfx1F7alPqp/TFo9JZsV9lgnRwTdhI5Ttz/MYV9pWfR4SIgk3G3zwb31I7mmT6ifrhRx7hSV1hQpYgqCWsJ3Mczh3CNbBFuyTsyCcnQDXlZ9ZJI/HBz0byAY/f+vA+SpLQo0qZYnQgQsRBMCCYG049HFE5MLdf7tjgU0PKLNnow8np+vrgDT4i2k+8/hGN8xxKbW9v7TjP4jwzYdb/ANsJKVjRRx3t7SLZ2oVNMEhSVbfbzIwhp8MrA67G9uURtbpg3tXndWerk3GoAeUKo/LEdAEw9NirDcD9Njh431RXDZqueqIfGQCLCfnbrgGtVVtTMHZjY8vQenliPPBmJDkz5/pyxFk6xZgv7th1HyTlPNGy0GI2GMw57+iLE/Q4zBs3X9nf8hXV6cVFsCY1Dzmb4q/bPIvWy706KiSbaiABzkk8rYc5jiIOweP9bAD6/pgdczPQelRz+Aws53opGFbObZTs1USk6ispqMNIPdVtEn/9nd9OcRiPiHAc6lOnRSizKgkspBVmO51TEDYemOpLUH9RH++p+eJVvI1FgeWpWB9mAxOx1VHCcz2dzesK9B0X+t7JH/f8PUxM4Ir8Ler4aRNTTCkqPCLbTu7EXgfhjtD8JouGRqS6WXSyqCoibHupiQbhluMK6+VXJIBSogU1puyVFJIBUFyGBJMmDfyF8N2EcQP7MOE1KBqmpTKQqqs7mSZMcthhN23od/xSmhBOjuo8pacWzsTxY5jLPXP3nIHosD8ScQ5ihT1NmGUatlbna0+fMD1xO82UWTONZlRTdJjvAVMHkZBM8huAfInFc7L9xkcnVqgkySdTRJAso9+X/ccOOI5NShSoDrcS0GNCnYesb4onbxqi0KaU1mgD4mHXYSOQ6HqfTBirwCTrIsq57v2ZjJZiST++nL0xb+z+YqMGZ2YByisWJjSBChZvsHkKIljJ2xSOz/FFHgIn2v8A3GLzwTPAlURVNiQdUATEs0kTAmy3O21xalo57xYt47kmrZhe5dmYjWXPh0QTBBFlEQevW+GuZPcUqVWoQq0gyKvikkiGMQCGlm9CTMmcQ5Vl7+q7MadFSb0x4m0mAJN5JvbePPCziuaq590oUkCiipD+LwkapEsdx4RHO8xacG0hd4N+BcZpsiLDTTDBEmFuRpLKPj06eQ+9P3Thj2e4Dl85QnN02SuCSz0jDXPh1D/tjCTJ5ejlaTB9RzBJUFXGleViNz/baMOMgGybd61VGWrA7lZLLuQZ+h2xoyi3TY/SSR5V7AIS2murK2wYEFTyIP4i8+WFHFOxuaogadNQc9Jhh/tYDVbpi5UuN0pOsk2mOYJPsZ9+uCOC5t6qu62QFhLEHbr0t6jGk0nVhUHs5HmdasodSrAxDCDE9PXFp4f2gq0wASxAFirEEjzAsfUjDmtWp1dSOqOCZ5TJvMEFfeMIeN0EpFe71aSIIPJvn+4wrbRXihF4YTxLjOa2atUUMJG1xANiB0OF/DTUKuwdi5Ml2JJgA8z7/XF4ynZ7+LyqtSKkwA9F5AYrbUrDZj+WKVn+ztahrIBKcybspHJuZEc4j5XdtvYjUPGzfMcTztNNWs6AYVv05Rg7gXaDN1A0up0xHgExzJjcYqua4lWK921SUEQIWPwn64J7Pq7SyMweYEQLASZ67i2K8P1qa7LBBtl4XtGw/wAxST1U/kf1w14wlQoFKsCQGAmSQfQ4pGUXNV6lNO7s5gOAQscybEbAnHd8xwynUALLLKIB2MRjp+THgVdPPoWLkcIzgzaG1euvTUxPy1TAx4OL51Ld7J/1CfwOOx5ngQgqpIJ6gH9MV3N9ji2wpHzkqfoDjgcYFYwm9MoKdq86tiEb23+YOGWX7b1ipD0YHVdN/K4wdneyFVdqZ+jj6EEfLFY45ka9LRrCqrzEEzbfwkAjfC/VFrRvzi8iLtPnKFVtdFXRmJ1o3X+oEHn0wsymZdIa9tvPGneKHGq454PSosmQCCN4BjDaVGu3Ybmmp10DIfHsBznpGDsjwkUKRLgGo/7jBfZ/hVKkvekqS19XIDy6DEY4qlSqxuQPgPLz9MJvCK/t7BafC1gSb48xrWzLsxIFv35YzG6sNo6/R4bXLKBTCzzIAj1I1H5xg2p2erbh0PqX/XFlaqA0CNv3+/I4FyNRHGoN4biJkTO88p/PDdULbK1l+H1zV7ooFMTqgFYvf455HBHFaHcwysWC/GbwPQeK3lGLHmVGlobTb4p6dfLHlZEbQsAxDXE7Xn9+WN1QLEOSrhwBO/y9r+u0HywxekSjQSGII1DryPzwZmEVgRaeRjb9cIeL8XFCipYhWLLIPK9x1ZjsB6TzwklQ0dgWUzKurJTgLrqEkWHxEE9Op+WA3zCljUI/l0oCL/U33R7DxH264hoUe7piioCvUlnE2prMxPkD8zgLimYFkWyrt77k+Z3P+0YnVlSGrVLkyZJMsepPIev0Hrin9os+MzU7kAmlTPiZTAZhaLfdGw859cH9oc+yoKVGe8qSFjcD7zet/r5YT8O4DXoSwdYIjSZj19cWjHyR5JXhDDh6rTWKahF52ufU7nENHimmr3CkBWbVNt4vJ2AEEjzYnphNUoVyxGqSASSbQJg84AuLYAqZOtTqJtJYKGBDLfw3IJHPD9URbY9zmaKlpBaooC6YtPlYeHztM2xvknNEuSTLLBbq25tew2HvfHv+FNREqzOwhFnrEA+wFh6YENXWIYkFbR+74m1jA0ElIslDiatlky60kLvYs6Dmd9RMe/IR0x5Uo5jJVUq1DSLEEeF2MHaSCthfoRiv0Mwabq1yEMiDGH3A+OHvqlQywCQNUWkztsdpt0GIqzsaWyLK9oA5rVKyCqzaQJ1FY9AQOnK3ucF5HKO1A1FemiSzKNdlM/CQSTB5Rt74hqZOnWWpmHqMrvIVEpgieVh8RMR+c4T5kPRWmj06qctzDczE7E3tbDX6FplgfMUygp08v/OYSag1SSAPK87WJGBM9wys6rTqJ3ZZgFJfVzEyBtaTBjbFt4F2wo0zUBAphVTSe6IEGf6ZIBgRy88Ru7Z1/wCJDjRGlYGxBInSbjl4r7eWEhzyXI4OOPf+IDg9ofcCztNVXL021MinV5ySfZrnrhsFQvaiWJUSQehMWtMScc44PxZqVeqDqOmSYuT5g9LA2+dr23slx81nbSDCiYYXImI39/Y4tCbJTh5Kp2+7P5IB6gFSm8jwrEX3lSPU7zOKTwlSKDgGGDBwfKIPtf6Y7v2l4bQzakVk1KRAsR76hDD2xReI9glWWytcREaKl97AagoPMDYnbHQ4S3RzqUW6TJ/shSpmajVHCqlGFUqCJY7jeLCOX3jjqD1IMjCbsTwf+CyaUyB3hu8bSbm/PpPQDDOpufwwJN+R4JeDbMVtREYgZbwN8bKcbAQCTubD88ZSwNTTA6pgHyvPkN8cT7a8WNfMuR8KAqvtJJ9yT9MdS7bZvu8pVIsSCF9gT+WOJ8SrDuwIggfIYUeTtCXKZebnDJqPhMW88BZZzy+eGHeMDqJUnfr9OuNVkcIIoGFCC4InSefoP3viaDIGmJiP+fbAFOuDJPxcgB6f3Pth+a2umSGUBY3G4vb0mfPDUFSAWVRYm/t+uMwXVfLkyW0HmulbHpczjMahrO6nKla2pqhNJxpKMNjFvF/Sb2PM73jB6CnTAVQADYBR7AQMVvivGcpmKZpumZ0kglRpWYO0ztMfLAGW7RU6RmhlqjsmxqVKlUgbTpAMGOZxDuvBVxdf6L4cqYstunP0jCzMZ/K5ZTWzDaCRAQyGIHRNzcb4pnajtjxOigLquWVjCsFEmeVy2k+RAO/TFBfNGrVl6r1artAcmSeniYkx5AYa29CJe2Xjj32h/F3FLQvJqhk+yjb3OKhwKtUzNY53MMXWkYpA31VPIbQu9ucdDjKnDhHjog2ghqh36yLDBnZ+mF8WrTTpiFpaiwDblhqEj2sSfLCtOrY9q0kP2PdozVD4jdz+CjrH44r/ABDOhAzuYAGtz/4r6npifiGfLkHkPhTqf6j5DFQ7QVu/PcI+xlidmf16D97Y0IhnKkacI7TOlV6jraqIWw8IHw33gX9zOHKcWY02arUWDOlBv7QJkyMednOCKaf8NmVFKqCWo1zdGB3Ut64EocIq5XNnv6LKgQlWPiRjIgq+3XpijSIpusjHK5onKFalPSzmwaxI5EjcWgX6Yjy6KiAOSR0F/MAY0zfEQ/iMTtOFPFM2SrXuBP7GGoFkfFeINUKoisdJPr4jcyPYSeSjzxtxLh700WoG1MN/T9MFdksjqpNVaIJ3PQGP1wRnOMJp0Kur2+kemBVYQK8iXL5oVBpm/T9P0xNlqRGqAdhgCnwV21VGDJSXeQdRM7KN+l9vXHtHifiK1ARBiTuPJhvgS4/I8OZrDGdDNlWQG0H4o9Ttzw7o8UUrUetTSsdUKzAwAF2U3g3P1wi7sGCI8o5+hx6tUrTKzbVtiTXs6FK9BVNENNmDMG5jlHIT0v8AIYa8Oz6jLIjMkoxszBYmTMnffa8YqOYqQF9J+uD6ud1LpMkrbygCBaP3JwF7C4+C0dlsyhq13PiACqCD84BsRI5/nhjwntKtHOaSqpSdWBmLFZYNYQJmI9MUzguaqUVLo63mUInbY/XHnCKz1s2pPxglgF3JFyADuYBMeVsZWvyA6dp6Ox5A5rNLpQqFWxd/wECScODwzusuJAapSUsGHNlvseROEn2c8aDJVpPU/nLUJ7thpJWFAIWxNwZ9fMYddqOLijlqrsQgCNcncwYA8ztjvcnyQtnmw4o8c6WRdU7RUmI0V+6YABkqKWF+htf39hhZm+3WXpVRTZtf9ToCAItzn8ffHL6fFpuj6RIADcuo8QIJuL4T5/PavvankzyHtAGIueDp+s71wntFl80SKNYFhupBBHrb88OH6AyAN8U3htCnXylFcpVSn3aBXokkEtaSY+IzJk7zjzi61srkqzvVh9M0oJ8JF97GD02w6ikrFy3QF9p+ciiRqAAIX1J8Zt/2qB/uxyjNV1YXPTDTtH2hOepJqUqyks3inUxgTMA7CMV47b4R7wFsLpFZBm3ID0wetMC5G4BA/vhGikm3rgylnCbNuOc4ZCWMtJUA6AQDvp+mrY49zGVmHT70kKbG1t9jjfh9ySzQAJ3MHy63ty64ccVVKtMKI1LEAch09I/DD12QLRXDmwtiYItBW/4YzEtalBNm+eMwPrZu527hvZVECvnDBb4KCk62MTBgyTA2X54EodraeXyrlSqqWcUaUCVAJHjINzbn7zy07aduKdMVKVLxGCj15Kk9QrKQQAYFj898cpyn8wmoAO6UkASS1z16ajzJMD3xzRSLO6yHcYzlfNuwKswMSxOlVUReRbZeQwzp1KGWQuVAKnSCAJaQCAttrj88JcxxwKNFJJYSNUki+/r7/lhQ1RqrRUJ1GTJIiByjlhmzJFlzXEC7COW08vPeJwBS4iC2lTDK0fLf1xPlsoZEnkOfl00/nhZwrhylQzIr1HOogiY5+gUcz+OC6oMU7LBWKhTqYKYuZAP15+eB8pkac+GgdMWa5/v9cF5DL5LKAGzVLktEnfZSdgB6E2xo3HgKgYHUm2gklmJ5CLz5DE+3op1vZrSq16RIkPTP3GERzsd1w8yubqNS/lN3isCTQZQ4i4IAJHi5QI2OE2eqZmohU0CqkbyJE7WmR8sE1+KrQejSpeJwEWAbRIBtP9Mn64VyN1CG4Vk2o03NABHUT3bsmlibiCYG0Qenzgz3Y/Jaf8zOREkA0zboCUE49zWdl3ojnMkcmJP1iPfCXgtPOVF/lrUMHTIGlT5+KFM72x6MFxyinWzz5PkjJr0WDK8HytFFonvysamWo6iBv4tCg+0zhjl66aSlCktOnEhUW58z+p+ZwsyvZ7NEg1GA5xq9rKAb3O+LVksmKSaEUsxuSbsx9fy5Y6OPjhHSOfl5JPbBuG5cCC25+6SAY9sUztL2SJglkp3OmoRus7mLxi1V+KrlqwFQamB8Y3ieUib3wp7b9pe8o/ytB1QQfeIHnGrrERzGDzcsY/jLTJ8PFKaco7Qro/Z1maaGpTzGXqU9xdgCDzBCtf8AXECcCzTllFFm0iSRB+XNtthe22F+T4vVoqUpZpwrMCVSDBO5VTcbzEjbnvhpwjtlmaF9S1Dv/MUSbgHxLBWbwbi87Y8/+FJZuz0F9sWqqit5vL7En35YGNS598XvKZIcSfVSXu6jSzyfCf8AURAMk/eE73BxUeL8OajVqU2U60MMJFpv8iCCDzBxPl4XDWUX4fkfZvDBcrXb4ZMEXHXBHDiVDuI5iTyHl5nb0JwEoggx09sb06hCxJiJ+mJ0WcrQ9Ua11NTJ0Tqdp8TEzM7+EAAX3nC3N1gyqWdmaDBYkgenT+2JKHE2CsswCoW2wEdOtsLM1UPhUmYED0k4zaqqGisnSPso4ElbL5iqqo2ZVopawDAhZKg2DXYavIYfUuG5is4p5igKlMmHFVFiOZDRIPTSZnFE7CccfKOVCa1bxETBBFiQdtuXlyxcKv2j0yjaadYtJBnSADt8QY29sWhNKNHPOLcyo57PPw/P1aNHTUSm3h1zIBUNGoETExJnbGnartTmMzSCkU1pk30TJ9STtttiucVzjVa9So8A1DJjltb5ADHpzBKhPujYc8JeB3HItDHbzxP/AAhMNcA/CY3ixg872w2p9nKkU3CFiWOtOi2j5c8X+vw1Mzl+5iNMaGA26QPmD5HFFFkqzk5TlqbFtIW/Xyw0o8NE+K+Lhk+wmaiBTAAO7MPn/V8xjM12VrUZLlFCid/oLY1s3RFPr5ZkJAuhEFeY9D7DDDIVC8lTMC/tgqpSv5H3wJmsppaUsev5Ec8NGbQsuMNqgaiPHYxZByxmAHrkmSWnnzxmK90J1YVxTUajMwplSZVXMkDofDBPU7dMDZV2VCXRQphgiwJtF42BjfGZoUg14I5hXafKTiDieYIQXWIgAAfhvO1zjlLsh4cgcv8AzxTUcoEsfLoP3GMrcMQNqFck9THT0vgKhxCiygPSluWjwk9BPPBXFOHUwPjKkDYXA23JN/WwwRatYDv8V/lFo8aiLXGrr88RcBru1JmViNKBCTz5n0gfjiHJ8VVFCUrRy5n/APonDjgFakVqNVuddlHwkwPdoIF9r88LLCHg7Yw7O9lEamtasTVZ11qC5ChTYWABNoMk87DniLtDwxKRFTLDTUpwYGxUCI9Y/TG/CuKvXFRkkgMEEXtFhOwAvhonDCwJrOqJM9SbzvP7+mIXK8lqi0KeHcWqZhSB4agOkIVnV5EG8efvyxJxLK0Mme9eDXYdSdMi4AmAdxO8E4nqZkKSuSolnNmqzHn8TEAD0jCZ+yufqv3jhDHi/wA1CSeQ+KMPHj7P0hJTaXsm7OVdbGo7BAWhZsB1M8/1tyxf6boq6g/hixkX9ByGOa5jgufRfFl6kf6dL/8AgTbEnBMlXJ1MwRf6W3b/AG8vfHdDlSSS0cc+Jyd+TpnD6IemahqKsmJN48gfTngHtFxGpkNOlWbXYXBMASSRuo+eFNPjZU0qThVRWX3uIn3wf2+7MVqhWrTZnVAddO+og76TzECI3vz5N9k2pS8eF/cj9SUop/1Oc5ri1Wu5EEavEYM+fO+/44jyaRJcyyyBqnYbiY3IjbYW8sepnFXWugqT/VJgr6WMEe8YgUMA0AlZHxbi5kcomNhsIvjj2dmtBIpwZUpBgzG8EWmfSD0BkbYiQ6g7QskSJnUxgneegsBG3zHCOxJNgCbAgWmYHIW+dxfBOZqGQjahBA1DYi94I+KDJ22tGMYO7N8Xq5dxUQ/CgWovkx5CZ1fCZPQ7TixdoOzVXNaM7QiaiKY1C+8Ez1WPkMUbN19VqYUKvhG8nzPInnJ8sW7sVxPM0qRUAnLmEXUJh58RQ7AabkbTHnjq4G5fw62c3NFRf2XoqTJrkfCwsR0P5YidY8J5LHrjOLZxjmWIAksdhE3O/njeo5ja4+f/ABiE4dZNHRx8nZGtFhJP7/d8CVfjAHtgzJi3vgCofGT5nEmjoTLBwzNU11TOogX5SOQ8sC5OrpRurG9sC0BYef7/ACwVl8s9VxTpgsx2A/dhg50BULuJvdfQ/ji+9hex7ECvmFKzdEIvHU9D+GGnZzsKabrUqKGqDYbhfTl74v8AlMq1gY9OmKxjWWLJg9DhK2AAty5e+GtHKol4AMbxiWmgT9741gncGOpw1i/1Ndf/ADhfxbhQrjTU+GZiSPwwzAF4vjZV64BitL2Qy+oMVgAQEBgepO7H1OC6/Z/LMZajTJ6lQT+GHFVgBhZWzbOStNZj7x2Hv+WMGhPU7OZEEg0lB6CfyxmGZ4AW8Rq1JPTTH4HGYIMHEq/ZnMaoZNSTdqTz81PiX5fLEq5Zlt/DTzuhaY+p26nFwzlGpTgkyuwaLfMbH1wIc4084/7j+HTHN2ksNBSXgrOS7Pk/zu7dBcBTvIj4VYSd+o5+WCeHdma4qFjSLgCUZ2UKGnmpvb32Plh+vEnBEiRPNhYbGIN9h8hjTN5ljEBr8jU53Fr899+fljdmGkSjgKsobMtSMASqAny3gW8454Ip5HKUR4UQsLAGW+SkmNueK1Vz1TbUB1i5PlJmfWcOeJKcrQVSpau6hn6qOQnla0Dn1wKbCmjXPcc0KdIAA2AAHkLCwN+V8KeI56o2nUZkiwaQCbSbflgziaUnooagSkoIJQfGB5kGzfPDvgdHLmjUbLEeFisHxFmgEEzeTIAjFFBIRzb0VzMaqemmkVFN2bTsLSTv4RPXlgr+Iy9N0H+YCbroViR/pAHhvH19cN83w05ej31QKKpGpkAncDwkAwQCN8TcXovSoE0u71wJVAASTA+Ln7xhrBleRT/ijOCUpGkpJCGWWQLG2oAjltgE5oJuwjyxJxbL1qrJSRSCigeMgADaS22+EmU4VVqs4dtIQxIvqNjbyuL4aIG2yLtDn5Twm5sP3647CO0K1srQaWTvUDAgHoJEjaDb2xyLO8BRWiWJ6n+1hifgHEP4YNS1EqW1BSbdDHQ+mOj48l3XbRzfJhJwbWzo3Gewi5pAyVe6qkGX06gwI+EjUOd5G2KLxDse1JtMo4TwkgMA0f7o+vLHTuF8TSvR1LK2uuomCORO/wAxHnhJluGK9QSSZa83n5QcXXBDkcpSOaXPLjUYxOfUezWdNS1CrogH4fCU3Fx4Rblyv1wz4F2QHeIc45MkjQhjfaW5memOpZuuVQqDAg7L5euKHRzNJKqvWewYG56EcsLw/Gg7ch+b5E00kNO0HZjJ0qDd3RAaQwLFmO/mTJjCjhfaCnlKDUTpKiWVAOZJJAnlN5OGvaTtHTegxpgEEWLeVxbeLeuOc8PEudRE8yeeKcaj16pZ9juEnNO8CpMlWq1O8K6ZYtJsN9gOfTDdsiQTqPn7Rv6RgjMuHqIo2G8c+f6YZZunqRiYDCnpHqIHyiMK/jROhYKoDuBbEP8ABP4mgsFEkgGAOp6euGVHh5OSDt8TOwn0JnDX7MONClnFo1gNNQd3JjfdZnrsDz1Recee0mx+7BOzPZ2tnagpUhAA8dQ/Cgtc9TvC8/SSO3cA7I5fK0u7T/c5uznqf02GGuVylOlamiqDcwAJ8zHO2Cq1T/jDKNG7WDdyAYXlzxtTWI88bMjBcaK4Ub3HPG2FM2qGLtiMMX8h1xlGstTfb8cT1qoUWwQ2RkBcD5jNhet+nPEVZXc+H58v74IoZQLc3PM/vbACmC/wzVJLmE/pH5n8hgtVVRCgAcrYkZrYX5rPqnhFz0/XDVRgo4zFerZqtqPiA9BjMaxurB/4YRufTlhfmuAIwLUgFfmPuz+WMxmHcU9nLbRV881SmTqp3E3DTc+sYXtnGN+6P/uX9ceYzC/XGw93QZ2Xpmrm6SlIQMXO2ygtFupAHviwxVqPXqBkEuVGoEk6SR/tG2PcZiM1Ui0MxK3mOMGpW1vTXRlmJZTHxQQIHOJn2GDeB5gZktVVnDFwqAGACvi1HrE7eWMxmGSQlvRmfr1ar1dTQqCDUj4ieQSfD7npvgSpoqZcAPU1cjPMGwjmswL8ueMxmDWDBFLK/wAuomZ/z/6kYwAdo2vIO45dMLKvDXytIVg5ZGAa58d+dhEeWMxmEWx3oXDN1MxVWmniZzAFhPPnYc8eDgr6czVqeEZccjMtvA8o5+eMxmGungR/kslv7KceFKlT0KTK+IGIJN5+eF3/ANYdzWJFM2Y+ENCm/p+WPcZj0ISav9nFOCdX4GFftJVrKCToDD4VPXqdzim8XrHvWO234DGYzAWx3ol/iNaKk2AE/phfUmYHPn0x5jMNL8YWi8UF5XhzUXFQvrU2JuCOcRP1nFgr1QaZbTAg3m5mPljMZhfjScuO2POKUsEeSp6snR6a6p9zUb9MVfiGWKV1dTBBBU+amR+WMxmOGQDvXDOKNmMtQZfjqDY8iB4iT0H1w77woFnxNa488e4zDAMzGeGk4TNn58Oxm1t8ZjMKx0Tpl1N+fXGpypLAa20m+563GMxmGcUa2PRECNhgTN5gKCxsBvjMZjGjsUUc6axOmVUc+Z/THjZSBC7nr+uMxmAtFfYUmTUC9z1xmMxmCA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6" name="Picture 14" descr="https://encrypted-tbn1.gstatic.com/images?q=tbn:ANd9GcSb3kKrh6NJ1vfFpUlgs_FP6eCDthXIq5EKDoSQtpblYzPWA97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160712" cy="2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rfa.org/english/news/uyghur/medicine-09242013202312.html/uyghur-medicine-2013.jpg/@@images/7058fb79-1518-4061-9902-61a670900cd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134400"/>
            <a:ext cx="3505199" cy="24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upload.wikimedia.org/wikipedia/commons/thumb/5/50/Traditional_healer_stand_in_Accra.jpg/250px-Traditional_healer_stand_in_Acc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3429000" cy="25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0" descr="Image result for traditional knowledge on natural conserv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Knowledge on medicinal plants-</a:t>
            </a:r>
            <a:r>
              <a:rPr lang="en-IN" sz="2800" dirty="0" err="1" smtClean="0"/>
              <a:t>ethnobotany</a:t>
            </a:r>
            <a:r>
              <a:rPr lang="en-IN" sz="2800" dirty="0" smtClean="0"/>
              <a:t> and treatment</a:t>
            </a:r>
            <a:br>
              <a:rPr lang="en-IN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96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 smtClean="0"/>
              <a:t>These </a:t>
            </a:r>
            <a:r>
              <a:rPr lang="en-IN" dirty="0"/>
              <a:t>combine in certain ways to give the three bodily humours, called </a:t>
            </a:r>
            <a:r>
              <a:rPr lang="en-IN" dirty="0" err="1">
                <a:solidFill>
                  <a:srgbClr val="0070C0"/>
                </a:solidFill>
              </a:rPr>
              <a:t>muppini</a:t>
            </a:r>
            <a:r>
              <a:rPr lang="en-IN" dirty="0"/>
              <a:t> in modern Tamil. They are said to be in the proportion of </a:t>
            </a:r>
            <a:r>
              <a:rPr lang="en-IN" dirty="0">
                <a:solidFill>
                  <a:srgbClr val="0070C0"/>
                </a:solidFill>
              </a:rPr>
              <a:t>1 wind to ½ bile to ¼ phlegm</a:t>
            </a:r>
            <a:r>
              <a:rPr lang="en-IN" dirty="0"/>
              <a:t>, which is opposite to that found in Ayurveda: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>
                <a:solidFill>
                  <a:srgbClr val="0070C0"/>
                </a:solidFill>
              </a:rPr>
              <a:t>Wind</a:t>
            </a:r>
            <a:r>
              <a:rPr lang="en-IN" dirty="0" smtClean="0"/>
              <a:t> </a:t>
            </a:r>
            <a:r>
              <a:rPr lang="en-IN" dirty="0"/>
              <a:t>(Tamil: </a:t>
            </a:r>
            <a:r>
              <a:rPr lang="en-IN" dirty="0" err="1">
                <a:solidFill>
                  <a:srgbClr val="0070C0"/>
                </a:solidFill>
              </a:rPr>
              <a:t>vatham</a:t>
            </a:r>
            <a:r>
              <a:rPr lang="en-IN" dirty="0"/>
              <a:t>, Sanskrit: </a:t>
            </a:r>
            <a:r>
              <a:rPr lang="en-IN" dirty="0" err="1"/>
              <a:t>vata</a:t>
            </a:r>
            <a:r>
              <a:rPr lang="en-IN" dirty="0"/>
              <a:t>) is a combination of space and wind, and is responsible for </a:t>
            </a:r>
            <a:r>
              <a:rPr lang="en-IN" dirty="0">
                <a:solidFill>
                  <a:srgbClr val="0070C0"/>
                </a:solidFill>
              </a:rPr>
              <a:t>nervous actions, movement, activity, sensations</a:t>
            </a:r>
            <a:r>
              <a:rPr lang="en-IN" dirty="0"/>
              <a:t>, etc. It is found in the form of the five bodily winds.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>
                <a:solidFill>
                  <a:srgbClr val="0070C0"/>
                </a:solidFill>
              </a:rPr>
              <a:t>Bile</a:t>
            </a:r>
            <a:r>
              <a:rPr lang="en-IN" dirty="0" smtClean="0"/>
              <a:t> </a:t>
            </a:r>
            <a:r>
              <a:rPr lang="en-IN" dirty="0"/>
              <a:t>(Tamil: </a:t>
            </a:r>
            <a:r>
              <a:rPr lang="en-IN" dirty="0" err="1">
                <a:solidFill>
                  <a:srgbClr val="0070C0"/>
                </a:solidFill>
              </a:rPr>
              <a:t>pittam</a:t>
            </a:r>
            <a:r>
              <a:rPr lang="en-IN" dirty="0"/>
              <a:t>, Sanskrit: pitta) is made up of fire alone and takes care of </a:t>
            </a:r>
            <a:r>
              <a:rPr lang="en-IN" dirty="0">
                <a:solidFill>
                  <a:srgbClr val="0070C0"/>
                </a:solidFill>
              </a:rPr>
              <a:t>metabolism, digestion, assimilation, warmth</a:t>
            </a:r>
            <a:r>
              <a:rPr lang="en-IN" dirty="0"/>
              <a:t>, etc. Its principal seat is in the alimentary canal from the cardiac region to small intestines. Some </a:t>
            </a:r>
            <a:r>
              <a:rPr lang="en-IN" dirty="0" err="1"/>
              <a:t>Ayurvedic</a:t>
            </a:r>
            <a:r>
              <a:rPr lang="en-IN" dirty="0"/>
              <a:t> formulations state that bile is a combination of the elements fire and water.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>
                <a:solidFill>
                  <a:srgbClr val="0070C0"/>
                </a:solidFill>
              </a:rPr>
              <a:t>Phlegm</a:t>
            </a:r>
            <a:r>
              <a:rPr lang="en-IN" dirty="0" smtClean="0"/>
              <a:t> </a:t>
            </a:r>
            <a:r>
              <a:rPr lang="en-IN" dirty="0"/>
              <a:t>(Tamil: </a:t>
            </a:r>
            <a:r>
              <a:rPr lang="en-IN" dirty="0" err="1">
                <a:solidFill>
                  <a:srgbClr val="0070C0"/>
                </a:solidFill>
              </a:rPr>
              <a:t>siletuman</a:t>
            </a:r>
            <a:r>
              <a:rPr lang="en-IN" dirty="0"/>
              <a:t>, Sanskrit: </a:t>
            </a:r>
            <a:r>
              <a:rPr lang="en-IN" dirty="0" err="1"/>
              <a:t>shleshman</a:t>
            </a:r>
            <a:r>
              <a:rPr lang="en-IN" dirty="0"/>
              <a:t>, </a:t>
            </a:r>
            <a:r>
              <a:rPr lang="en-IN" dirty="0" err="1"/>
              <a:t>kapha</a:t>
            </a:r>
            <a:r>
              <a:rPr lang="en-IN" dirty="0"/>
              <a:t>) is a combination of </a:t>
            </a:r>
            <a:r>
              <a:rPr lang="en-IN" dirty="0">
                <a:solidFill>
                  <a:srgbClr val="0070C0"/>
                </a:solidFill>
              </a:rPr>
              <a:t>earth and water </a:t>
            </a:r>
            <a:r>
              <a:rPr lang="en-IN" dirty="0"/>
              <a:t>and is responsible for stability in the body. Its principal seats are in the chest, throat, head, and joints.</a:t>
            </a:r>
          </a:p>
        </p:txBody>
      </p:sp>
    </p:spTree>
    <p:extLst>
      <p:ext uri="{BB962C8B-B14F-4D97-AF65-F5344CB8AC3E}">
        <p14:creationId xmlns:p14="http://schemas.microsoft.com/office/powerpoint/2010/main" val="23981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Diagnosis in Siddha medicine </a:t>
            </a:r>
            <a:endParaRPr lang="en-IN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N" dirty="0" smtClean="0"/>
              <a:t>The </a:t>
            </a:r>
            <a:r>
              <a:rPr lang="en-IN" dirty="0"/>
              <a:t>diagnosis of disease in Siddha medicine relies on the examination of eight anatomical features (</a:t>
            </a:r>
            <a:r>
              <a:rPr lang="en-IN" dirty="0" err="1"/>
              <a:t>envagi</a:t>
            </a:r>
            <a:r>
              <a:rPr lang="en-IN" dirty="0"/>
              <a:t> </a:t>
            </a:r>
            <a:r>
              <a:rPr lang="en-IN" dirty="0" err="1"/>
              <a:t>thaervu</a:t>
            </a:r>
            <a:r>
              <a:rPr lang="en-IN" dirty="0"/>
              <a:t>), which are evaluated in terms of the three humours:</a:t>
            </a:r>
          </a:p>
          <a:p>
            <a:pPr marL="514350" indent="-514350">
              <a:buAutoNum type="arabicPeriod"/>
            </a:pPr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tongue: black indicates wind, yellow or red bile, and white phlegm; an ulcerated tongue points to anaemia;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complexion: dark indicates wind, yellow or red bile, and pale phlegm;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/>
              <a:t>The </a:t>
            </a:r>
            <a:r>
              <a:rPr lang="en-IN" dirty="0"/>
              <a:t>voice: normal indicates wind, high pitched bile, and low pitched phlegm;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/>
              <a:t>The </a:t>
            </a:r>
            <a:r>
              <a:rPr lang="en-IN" dirty="0"/>
              <a:t>eyes: muddy coloured indicates wind, yellowish or red bile, and pale phlegm;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/>
              <a:t>The </a:t>
            </a:r>
            <a:r>
              <a:rPr lang="en-IN" dirty="0"/>
              <a:t>touch: dryness indicates wind, warmness bile, and cold, clammy phlegm;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/>
              <a:t>The </a:t>
            </a:r>
            <a:r>
              <a:rPr lang="en-IN" dirty="0"/>
              <a:t>stool: black indicates wind, yellow bile, and pale phlegm;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smtClean="0"/>
              <a:t>The </a:t>
            </a:r>
            <a:r>
              <a:rPr lang="en-IN" dirty="0"/>
              <a:t>pulse </a:t>
            </a:r>
            <a:r>
              <a:rPr lang="en-IN" dirty="0" smtClean="0"/>
              <a:t>-The </a:t>
            </a:r>
            <a:r>
              <a:rPr lang="en-IN" dirty="0">
                <a:solidFill>
                  <a:srgbClr val="0070C0"/>
                </a:solidFill>
              </a:rPr>
              <a:t>index finger </a:t>
            </a:r>
            <a:r>
              <a:rPr lang="en-IN" dirty="0"/>
              <a:t>feels the windy humour, which should have the movement of a swan, a cock, or a peacock; the </a:t>
            </a:r>
            <a:r>
              <a:rPr lang="en-IN" dirty="0">
                <a:solidFill>
                  <a:srgbClr val="0070C0"/>
                </a:solidFill>
              </a:rPr>
              <a:t>middle finger </a:t>
            </a:r>
            <a:r>
              <a:rPr lang="en-IN" dirty="0"/>
              <a:t>feels the bilious humour, which should have the movement of a tortoise or a leach; and </a:t>
            </a:r>
            <a:r>
              <a:rPr lang="en-IN" dirty="0">
                <a:solidFill>
                  <a:srgbClr val="0070C0"/>
                </a:solidFill>
              </a:rPr>
              <a:t>ring </a:t>
            </a:r>
            <a:r>
              <a:rPr lang="en-IN" dirty="0" smtClean="0">
                <a:solidFill>
                  <a:srgbClr val="0070C0"/>
                </a:solidFill>
              </a:rPr>
              <a:t>finger</a:t>
            </a:r>
            <a:r>
              <a:rPr lang="en-IN" dirty="0" smtClean="0"/>
              <a:t> </a:t>
            </a:r>
            <a:r>
              <a:rPr lang="en-IN" dirty="0"/>
              <a:t>feels the phlegmatic humour, which should have the movement of a frog or a snake.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/>
              <a:t>The urine-  reading the distribution of a drop of gingili (sesame) oil added to the urine. longitudinal dispersal indicates windy humour; dispersal in a ring, bilious humour; and lack of dispersal points to phlegmatic humour. </a:t>
            </a:r>
            <a:endParaRPr lang="en-IN" dirty="0" smtClean="0"/>
          </a:p>
          <a:p>
            <a:pPr marL="0" indent="0">
              <a:buNone/>
            </a:pPr>
            <a:r>
              <a:rPr lang="en-IN" b="1" dirty="0" smtClean="0">
                <a:solidFill>
                  <a:srgbClr val="0070C0"/>
                </a:solidFill>
              </a:rPr>
              <a:t>Diagnosis of pregnancy and determination of foetus sex</a:t>
            </a:r>
          </a:p>
        </p:txBody>
      </p:sp>
    </p:spTree>
    <p:extLst>
      <p:ext uri="{BB962C8B-B14F-4D97-AF65-F5344CB8AC3E}">
        <p14:creationId xmlns:p14="http://schemas.microsoft.com/office/powerpoint/2010/main" val="6446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raditional knowledge on treatment of disease in tamil litera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1" y="533400"/>
            <a:ext cx="3657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Image result for traditional knowledge on treatment of disease in tamil lit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1" y="3421520"/>
            <a:ext cx="367758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28" y="3452379"/>
            <a:ext cx="3131172" cy="24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28" y="533399"/>
            <a:ext cx="3131172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76867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Document the treatment methods of </a:t>
            </a:r>
            <a:r>
              <a:rPr lang="en-IN" sz="2000" b="1" dirty="0" err="1" smtClean="0">
                <a:solidFill>
                  <a:srgbClr val="FF0000"/>
                </a:solidFill>
              </a:rPr>
              <a:t>tripes</a:t>
            </a:r>
            <a:r>
              <a:rPr lang="en-IN" sz="2000" b="1" dirty="0" smtClean="0">
                <a:solidFill>
                  <a:srgbClr val="FF0000"/>
                </a:solidFill>
              </a:rPr>
              <a:t>, herbal vendors and elders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Knowledge on building</a:t>
            </a:r>
            <a:br>
              <a:rPr lang="en-IN" sz="2800" dirty="0" smtClean="0"/>
            </a:br>
            <a:endParaRPr lang="en-US" sz="2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9834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78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362200"/>
            <a:ext cx="270510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mage result for traditional knowledge in tamil litera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110903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Traditional Tamil Sculptu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300"/>
            <a:ext cx="2609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7274" y="5876053"/>
            <a:ext cx="6276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Record the significance of </a:t>
            </a:r>
            <a:r>
              <a:rPr lang="en-IN" sz="2000" b="1" dirty="0" err="1" smtClean="0">
                <a:solidFill>
                  <a:srgbClr val="FF0000"/>
                </a:solidFill>
              </a:rPr>
              <a:t>chetinad</a:t>
            </a:r>
            <a:r>
              <a:rPr lang="en-IN" sz="2000" b="1" dirty="0" smtClean="0">
                <a:solidFill>
                  <a:srgbClr val="FF0000"/>
                </a:solidFill>
              </a:rPr>
              <a:t> buildings, Temples and water outlets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Knowledge on tools and techniques for hunting</a:t>
            </a:r>
            <a:br>
              <a:rPr lang="en-IN" sz="2800" dirty="0" smtClean="0"/>
            </a:b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905000"/>
            <a:ext cx="28384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4114800"/>
            <a:ext cx="2438400" cy="181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1891" y="411480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Honey collection methods, Fishing methods (leaves), Leaf for nerve stimulation, water plant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Knowledge on weather prediction</a:t>
            </a:r>
            <a:br>
              <a:rPr lang="en-IN" sz="2800" dirty="0" smtClean="0"/>
            </a:br>
            <a:endParaRPr lang="en-US" sz="2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0" y="1447800"/>
            <a:ext cx="3363480" cy="223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200400" cy="225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7787" y="4027483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In Kenya- </a:t>
            </a:r>
            <a:r>
              <a:rPr lang="en-IN" dirty="0" err="1" smtClean="0"/>
              <a:t>Nganyi</a:t>
            </a:r>
            <a:r>
              <a:rPr lang="en-IN" dirty="0" smtClean="0"/>
              <a:t> </a:t>
            </a:r>
            <a:r>
              <a:rPr lang="en-IN" dirty="0"/>
              <a:t>Indigenous Knowledge Adaptation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/>
              <a:t>Traditional Knowledge Systems (TKS)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Traditional knowledge refers to the </a:t>
            </a:r>
            <a:r>
              <a:rPr lang="en-IN" dirty="0" smtClean="0">
                <a:solidFill>
                  <a:srgbClr val="00B050"/>
                </a:solidFill>
              </a:rPr>
              <a:t>knowledge, innovations and practices of indigenous and local communities</a:t>
            </a:r>
            <a:r>
              <a:rPr lang="en-IN" dirty="0" smtClean="0"/>
              <a:t> around the world. Developed from </a:t>
            </a:r>
            <a:r>
              <a:rPr lang="en-IN" dirty="0" smtClean="0">
                <a:solidFill>
                  <a:srgbClr val="00B050"/>
                </a:solidFill>
              </a:rPr>
              <a:t>experience gained over the centuries </a:t>
            </a:r>
            <a:r>
              <a:rPr lang="en-IN" dirty="0" smtClean="0"/>
              <a:t>and </a:t>
            </a:r>
            <a:r>
              <a:rPr lang="en-IN" dirty="0" smtClean="0">
                <a:solidFill>
                  <a:srgbClr val="00B050"/>
                </a:solidFill>
              </a:rPr>
              <a:t>adapted to the local culture and environment.</a:t>
            </a:r>
          </a:p>
          <a:p>
            <a:pPr algn="just"/>
            <a:r>
              <a:rPr lang="en-IN" dirty="0" smtClean="0"/>
              <a:t>Traditional knowledge is transmitted from generation to generation </a:t>
            </a:r>
            <a:r>
              <a:rPr lang="en-IN" dirty="0" smtClean="0">
                <a:solidFill>
                  <a:srgbClr val="00B050"/>
                </a:solidFill>
              </a:rPr>
              <a:t>orally</a:t>
            </a:r>
            <a:r>
              <a:rPr lang="en-IN" dirty="0" smtClean="0"/>
              <a:t>. </a:t>
            </a:r>
          </a:p>
          <a:p>
            <a:pPr algn="just"/>
            <a:r>
              <a:rPr lang="en-IN" dirty="0" smtClean="0"/>
              <a:t>It tends to be collectively owned and takes the </a:t>
            </a:r>
            <a:r>
              <a:rPr lang="en-IN" dirty="0" smtClean="0">
                <a:solidFill>
                  <a:srgbClr val="00B050"/>
                </a:solidFill>
              </a:rPr>
              <a:t>form of stories, songs, folklore, proverbs, cultural values, beliefs, rituals, community laws, local language, and agricultural practices, including the development of plant species and animal breeds</a:t>
            </a:r>
            <a:r>
              <a:rPr lang="en-IN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raditional knowledge on natural conser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result for traditional knowledge on natural conserv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Image result for traditional knowledge on natural conserv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264001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0" y="1028700"/>
            <a:ext cx="286270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0375" y="465138"/>
            <a:ext cx="8229600" cy="515112"/>
          </a:xfrm>
        </p:spPr>
        <p:txBody>
          <a:bodyPr>
            <a:normAutofit/>
          </a:bodyPr>
          <a:lstStyle/>
          <a:p>
            <a:r>
              <a:rPr lang="en-IN" sz="2800" dirty="0" smtClean="0"/>
              <a:t>Knowledge on food and water storage</a:t>
            </a:r>
            <a:endParaRPr lang="en-US" sz="28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0" y="3117273"/>
            <a:ext cx="286270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083683"/>
            <a:ext cx="2619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57600" y="4267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 of butter</a:t>
            </a:r>
            <a:endParaRPr lang="en-US" dirty="0"/>
          </a:p>
        </p:txBody>
      </p:sp>
      <p:pic>
        <p:nvPicPr>
          <p:cNvPr id="1026" name="Picture 2" descr="Image result for storage of butter in uri (pot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86" y="5022273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1" y="5486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Salt preservation ;</a:t>
            </a:r>
          </a:p>
          <a:p>
            <a:r>
              <a:rPr lang="en-IN" b="1" dirty="0" smtClean="0">
                <a:solidFill>
                  <a:srgbClr val="0070C0"/>
                </a:solidFill>
              </a:rPr>
              <a:t>Fermented food,</a:t>
            </a:r>
          </a:p>
          <a:p>
            <a:r>
              <a:rPr lang="en-IN" b="1" dirty="0" smtClean="0">
                <a:solidFill>
                  <a:srgbClr val="0070C0"/>
                </a:solidFill>
              </a:rPr>
              <a:t>Water tank</a:t>
            </a:r>
            <a:endParaRPr lang="en-I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52083" r="13102" b="15873"/>
          <a:stretch/>
        </p:blipFill>
        <p:spPr bwMode="auto">
          <a:xfrm>
            <a:off x="457200" y="1066800"/>
            <a:ext cx="6858000" cy="23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419100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Knowledge on NTFP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41418" y="57733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Handicrafts</a:t>
            </a:r>
            <a:endParaRPr lang="en-IN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415136" y="5638800"/>
            <a:ext cx="590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Preparation of Handicrafts and NTFP and their use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305800" cy="743712"/>
          </a:xfrm>
        </p:spPr>
        <p:txBody>
          <a:bodyPr>
            <a:normAutofit/>
          </a:bodyPr>
          <a:lstStyle/>
          <a:p>
            <a:r>
              <a:rPr lang="en-IN" sz="1400" dirty="0" smtClean="0"/>
              <a:t>Current status of transcription of the traditional medicine formulation in the Traditional knowledge Digital Library </a:t>
            </a:r>
            <a:endParaRPr lang="en-IN" sz="1400" dirty="0"/>
          </a:p>
        </p:txBody>
      </p:sp>
      <p:pic>
        <p:nvPicPr>
          <p:cNvPr id="7170" name="Picture 2" descr="http://www.mondaq.com/images/article_images/470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5076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amilar.org/images/press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05276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8305800" cy="7437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Knowledge through Tamil Literature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1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raditional knowledge in tamil 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1143000"/>
            <a:ext cx="2962910" cy="22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raditional knowledge in tamil lit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14437"/>
            <a:ext cx="304800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traditional knowledge in tamil liter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68436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" y="3814329"/>
            <a:ext cx="2857500" cy="168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79751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The poor, those </a:t>
            </a:r>
            <a:r>
              <a:rPr lang="en-IN" b="1" dirty="0" err="1"/>
              <a:t>suffereing</a:t>
            </a:r>
            <a:r>
              <a:rPr lang="en-IN" b="1" dirty="0"/>
              <a:t> from disease and those afflicted by sorrow should be helped. Even insects and ants should be treated with compassion, just as one's own self.</a:t>
            </a:r>
            <a:r>
              <a:rPr lang="en-IN" dirty="0"/>
              <a:t>     </a:t>
            </a:r>
            <a:br>
              <a:rPr lang="en-IN" dirty="0"/>
            </a:br>
            <a:r>
              <a:rPr lang="en-IN" dirty="0"/>
              <a:t>(</a:t>
            </a:r>
            <a:r>
              <a:rPr lang="en-IN" dirty="0" err="1"/>
              <a:t>Ashtangahrdayam</a:t>
            </a:r>
            <a:r>
              <a:rPr lang="en-IN" dirty="0"/>
              <a:t> </a:t>
            </a:r>
            <a:r>
              <a:rPr lang="en-IN" dirty="0" err="1"/>
              <a:t>Sutrasthanam</a:t>
            </a:r>
            <a:r>
              <a:rPr lang="en-IN" dirty="0"/>
              <a:t> 2.23)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86473"/>
            <a:ext cx="5410200" cy="20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09997"/>
              </p:ext>
            </p:extLst>
          </p:nvPr>
        </p:nvGraphicFramePr>
        <p:xfrm>
          <a:off x="533400" y="4612990"/>
          <a:ext cx="7705725" cy="1188720"/>
        </p:xfrm>
        <a:graphic>
          <a:graphicData uri="http://schemas.openxmlformats.org/drawingml/2006/table">
            <a:tbl>
              <a:tblPr/>
              <a:tblGrid>
                <a:gridCol w="7705725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 b="1" dirty="0">
                          <a:effectLst/>
                        </a:rPr>
                        <a:t>The Bower Manuscript, 4-6 CE</a:t>
                      </a:r>
                      <a:endParaRPr lang="en-IN" dirty="0">
                        <a:effectLst/>
                      </a:endParaRPr>
                    </a:p>
                    <a:p>
                      <a:pPr algn="ctr" fontAlgn="t"/>
                      <a:r>
                        <a:rPr lang="en-IN" dirty="0">
                          <a:effectLst/>
                        </a:rPr>
                        <a:t>Discovered in Central Asia</a:t>
                      </a:r>
                    </a:p>
                    <a:p>
                      <a:pPr algn="ctr" fontAlgn="t"/>
                      <a:r>
                        <a:rPr lang="en-IN" dirty="0">
                          <a:effectLst/>
                        </a:rPr>
                        <a:t>(Bodleian Library, Oxford University)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FB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9138" y="3535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" y="5867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Document the medicinal uses, construction methods, agricultural practices from </a:t>
            </a:r>
            <a:r>
              <a:rPr lang="en-IN" sz="2000" b="1" dirty="0">
                <a:solidFill>
                  <a:srgbClr val="FF0000"/>
                </a:solidFill>
              </a:rPr>
              <a:t>T</a:t>
            </a:r>
            <a:r>
              <a:rPr lang="en-IN" sz="2000" b="1" dirty="0" smtClean="0">
                <a:solidFill>
                  <a:srgbClr val="FF0000"/>
                </a:solidFill>
              </a:rPr>
              <a:t>amil literature and proverbs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raditional knowledge in tamil 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9221"/>
            <a:ext cx="3616325" cy="4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raditional knowledge in tamil lit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0000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traditional knowledge in tamil liter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4307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Traditional foods and games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37752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Collect the importance of traditional foods and games for better livelihood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7779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IN" sz="2800" dirty="0" smtClean="0"/>
              <a:t>Knowledge through sculptures</a:t>
            </a:r>
            <a:endParaRPr lang="en-IN" sz="2800" dirty="0"/>
          </a:p>
        </p:txBody>
      </p:sp>
      <p:pic>
        <p:nvPicPr>
          <p:cNvPr id="10242" name="Picture 2" descr="Image result for traditional knowledge in tamil 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144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raditional Tamil Sculp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12" y="87673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Sittannavasal paint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7975" y="2769178"/>
            <a:ext cx="8229600" cy="438912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 smtClean="0"/>
              <a:t>Knowledge on paintings</a:t>
            </a:r>
            <a:endParaRPr lang="en-IN" sz="2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7" y="3208091"/>
            <a:ext cx="7620000" cy="33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7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723900" y="2095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What is Traditional Knowledge?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53365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/>
          </p:cNvSpPr>
          <p:nvPr/>
        </p:nvSpPr>
        <p:spPr bwMode="auto">
          <a:xfrm>
            <a:off x="5676900" y="4514850"/>
            <a:ext cx="2971800" cy="1196975"/>
          </a:xfrm>
          <a:prstGeom prst="borderCallout2">
            <a:avLst>
              <a:gd name="adj1" fmla="val 9551"/>
              <a:gd name="adj2" fmla="val -2565"/>
              <a:gd name="adj3" fmla="val 9551"/>
              <a:gd name="adj4" fmla="val -8120"/>
              <a:gd name="adj5" fmla="val 133819"/>
              <a:gd name="adj6" fmla="val -27991"/>
            </a:avLst>
          </a:prstGeom>
          <a:solidFill>
            <a:srgbClr val="996633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400" u="none"/>
              <a:t>Collective responsibility &amp; ownership </a:t>
            </a:r>
            <a:endParaRPr lang="en-US" sz="2400" u="none">
              <a:solidFill>
                <a:srgbClr val="00CC00"/>
              </a:solidFill>
              <a:latin typeface="Times New Roman" charset="0"/>
            </a:endParaRP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>
            <a:off x="495300" y="4514850"/>
            <a:ext cx="2286000" cy="1196975"/>
          </a:xfrm>
          <a:prstGeom prst="borderCallout1">
            <a:avLst>
              <a:gd name="adj1" fmla="val 9551"/>
              <a:gd name="adj2" fmla="val 103333"/>
              <a:gd name="adj3" fmla="val 27454"/>
              <a:gd name="adj4" fmla="val 134792"/>
            </a:avLst>
          </a:prstGeom>
          <a:solidFill>
            <a:srgbClr val="996633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400" u="none" dirty="0"/>
              <a:t>Transmitted orally across generations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800100" y="1543050"/>
            <a:ext cx="4038600" cy="1066800"/>
          </a:xfrm>
          <a:prstGeom prst="cloudCallout">
            <a:avLst>
              <a:gd name="adj1" fmla="val 7310"/>
              <a:gd name="adj2" fmla="val 126486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400" u="none">
                <a:solidFill>
                  <a:schemeClr val="bg2"/>
                </a:solidFill>
                <a:latin typeface="Times New Roman" charset="0"/>
              </a:rPr>
              <a:t>Medicinal, Agricultural</a:t>
            </a:r>
          </a:p>
          <a:p>
            <a:r>
              <a:rPr lang="en-US" sz="2400" u="none">
                <a:solidFill>
                  <a:schemeClr val="bg2"/>
                </a:solidFill>
                <a:latin typeface="Times New Roman" charset="0"/>
              </a:rPr>
              <a:t>&amp; Ecological Knowledge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4991100" y="1619250"/>
            <a:ext cx="3124200" cy="914400"/>
          </a:xfrm>
          <a:prstGeom prst="cloudCallout">
            <a:avLst>
              <a:gd name="adj1" fmla="val -70273"/>
              <a:gd name="adj2" fmla="val 53301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400" u="none">
                <a:solidFill>
                  <a:schemeClr val="bg2"/>
                </a:solidFill>
                <a:latin typeface="Times New Roman" charset="0"/>
              </a:rPr>
              <a:t>Music &amp; Dance,</a:t>
            </a:r>
          </a:p>
          <a:p>
            <a:r>
              <a:rPr lang="en-US" sz="2400" u="none">
                <a:solidFill>
                  <a:schemeClr val="bg2"/>
                </a:solidFill>
                <a:latin typeface="Times New Roman" charset="0"/>
              </a:rPr>
              <a:t>Stories &amp; Poetry 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5600700" y="2838450"/>
            <a:ext cx="3048000" cy="685800"/>
          </a:xfrm>
          <a:prstGeom prst="cloudCallout">
            <a:avLst>
              <a:gd name="adj1" fmla="val -43750"/>
              <a:gd name="adj2" fmla="val 114352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400" u="none">
                <a:solidFill>
                  <a:schemeClr val="bg2"/>
                </a:solidFill>
                <a:latin typeface="Times New Roman" charset="0"/>
              </a:rPr>
              <a:t>Spiritual Expression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flipH="1">
            <a:off x="571500" y="2686050"/>
            <a:ext cx="2057400" cy="1143000"/>
          </a:xfrm>
          <a:prstGeom prst="cloudCallout">
            <a:avLst>
              <a:gd name="adj1" fmla="val -59417"/>
              <a:gd name="adj2" fmla="val 58884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400" u="none">
                <a:solidFill>
                  <a:schemeClr val="bg2"/>
                </a:solidFill>
                <a:latin typeface="Times New Roman" charset="0"/>
              </a:rPr>
              <a:t>Artesanat </a:t>
            </a:r>
          </a:p>
          <a:p>
            <a:r>
              <a:rPr lang="en-US" sz="2400" u="none">
                <a:solidFill>
                  <a:schemeClr val="bg2"/>
                </a:solidFill>
                <a:latin typeface="Times New Roman" charset="0"/>
              </a:rPr>
              <a:t>(Handicrafts)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476500" y="6007100"/>
            <a:ext cx="4495800" cy="641350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/>
              <a:t>Constantly</a:t>
            </a:r>
            <a:r>
              <a:rPr lang="en-US" sz="3600" u="none"/>
              <a:t> </a:t>
            </a:r>
            <a:r>
              <a:rPr lang="en-US" sz="2400" u="none"/>
              <a:t>evolving</a:t>
            </a:r>
            <a:endParaRPr lang="en-US" sz="3600" u="none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 flipV="1">
            <a:off x="4457700" y="54292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 smtClean="0"/>
              <a:t>It is a practical nature which have </a:t>
            </a:r>
            <a:r>
              <a:rPr lang="en-IN" dirty="0" smtClean="0">
                <a:solidFill>
                  <a:srgbClr val="00B050"/>
                </a:solidFill>
              </a:rPr>
              <a:t>real life applications developed over time</a:t>
            </a:r>
            <a:r>
              <a:rPr lang="en-IN" dirty="0" smtClean="0"/>
              <a:t>, particularly in such fields as agriculture, fisheries, health, horticulture, forestry and environmental management</a:t>
            </a:r>
          </a:p>
          <a:p>
            <a:pPr algn="just"/>
            <a:r>
              <a:rPr lang="en-IN" dirty="0" smtClean="0"/>
              <a:t>Some of their practices have been </a:t>
            </a:r>
            <a:r>
              <a:rPr lang="en-IN" dirty="0" smtClean="0">
                <a:solidFill>
                  <a:srgbClr val="00B050"/>
                </a:solidFill>
              </a:rPr>
              <a:t>proven to enhance and promote biodiversity </a:t>
            </a:r>
            <a:r>
              <a:rPr lang="en-IN" dirty="0" smtClean="0"/>
              <a:t>at the local level and aid in maintaining healthy ecosystems.</a:t>
            </a:r>
          </a:p>
          <a:p>
            <a:pPr algn="just"/>
            <a:r>
              <a:rPr lang="en-IN" dirty="0" smtClean="0"/>
              <a:t>Modern industry and agriculture as well including </a:t>
            </a:r>
            <a:r>
              <a:rPr lang="en-IN" dirty="0" smtClean="0">
                <a:solidFill>
                  <a:srgbClr val="00B050"/>
                </a:solidFill>
              </a:rPr>
              <a:t>plant-based medicines, health products and cosmetics</a:t>
            </a:r>
          </a:p>
          <a:p>
            <a:pPr algn="just"/>
            <a:r>
              <a:rPr lang="en-IN" dirty="0" smtClean="0"/>
              <a:t>Products include agricultural and </a:t>
            </a:r>
            <a:r>
              <a:rPr lang="en-IN" dirty="0" smtClean="0">
                <a:solidFill>
                  <a:srgbClr val="00B050"/>
                </a:solidFill>
              </a:rPr>
              <a:t>non-wood forest products as well as handicraft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They have </a:t>
            </a:r>
            <a:r>
              <a:rPr lang="en-IN" dirty="0" smtClean="0">
                <a:solidFill>
                  <a:srgbClr val="00B050"/>
                </a:solidFill>
              </a:rPr>
              <a:t>cultivated and used biological diversity in a sustainable way</a:t>
            </a:r>
            <a:r>
              <a:rPr lang="en-IN" dirty="0" smtClean="0"/>
              <a:t> for thousands of years. </a:t>
            </a:r>
          </a:p>
          <a:p>
            <a:pPr algn="just"/>
            <a:r>
              <a:rPr lang="en-IN" dirty="0" smtClean="0"/>
              <a:t>Their skills and techniques </a:t>
            </a:r>
            <a:r>
              <a:rPr lang="en-IN" dirty="0" smtClean="0">
                <a:solidFill>
                  <a:srgbClr val="00B050"/>
                </a:solidFill>
              </a:rPr>
              <a:t>provide valuable information </a:t>
            </a:r>
            <a:r>
              <a:rPr lang="en-IN" dirty="0" smtClean="0"/>
              <a:t>to the global community and a useful model for biodiversity policies.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295400"/>
          </a:xfrm>
        </p:spPr>
        <p:txBody>
          <a:bodyPr>
            <a:noAutofit/>
          </a:bodyPr>
          <a:lstStyle/>
          <a:p>
            <a:r>
              <a:rPr lang="en-IN" sz="2800" dirty="0" smtClean="0"/>
              <a:t>THE ROLE OF TRADITIONAL KNOWLEDGE IN HEALTHCARE AND AGRICULTURE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IN" dirty="0" smtClean="0"/>
              <a:t>	-TRADITIONAL MEDICINE: ITS IMPORTANCE AND PROTECTION</a:t>
            </a:r>
            <a:endParaRPr lang="en-US" dirty="0" smtClean="0"/>
          </a:p>
          <a:p>
            <a:pPr lvl="1" algn="just">
              <a:buNone/>
            </a:pPr>
            <a:r>
              <a:rPr lang="en-IN" dirty="0" smtClean="0"/>
              <a:t>	-The important role of traditional </a:t>
            </a:r>
            <a:r>
              <a:rPr lang="en-IN" dirty="0" smtClean="0">
                <a:solidFill>
                  <a:srgbClr val="00B050"/>
                </a:solidFill>
              </a:rPr>
              <a:t>medicine in human health care</a:t>
            </a:r>
            <a:endParaRPr lang="en-US" dirty="0" smtClean="0">
              <a:solidFill>
                <a:srgbClr val="00B050"/>
              </a:solidFill>
            </a:endParaRPr>
          </a:p>
          <a:p>
            <a:pPr lvl="1" algn="just">
              <a:buNone/>
            </a:pPr>
            <a:r>
              <a:rPr lang="en-IN" dirty="0" smtClean="0"/>
              <a:t>	-</a:t>
            </a:r>
            <a:r>
              <a:rPr lang="en-IN" dirty="0" smtClean="0">
                <a:solidFill>
                  <a:srgbClr val="00B050"/>
                </a:solidFill>
              </a:rPr>
              <a:t>Challenges involved in protecting </a:t>
            </a:r>
            <a:r>
              <a:rPr lang="en-IN" dirty="0" smtClean="0"/>
              <a:t>knowledge of traditional medicine</a:t>
            </a:r>
            <a:endParaRPr lang="en-US" dirty="0" smtClean="0"/>
          </a:p>
          <a:p>
            <a:pPr lvl="1" algn="just">
              <a:buNone/>
            </a:pPr>
            <a:r>
              <a:rPr lang="en-IN" dirty="0" smtClean="0"/>
              <a:t>	The gaps between traditional medicine areas and existing modern Patent Law</a:t>
            </a:r>
            <a:endParaRPr lang="en-US" dirty="0" smtClean="0"/>
          </a:p>
          <a:p>
            <a:pPr lvl="1" algn="just">
              <a:buNone/>
            </a:pPr>
            <a:r>
              <a:rPr lang="en-IN" dirty="0" smtClean="0"/>
              <a:t>	-</a:t>
            </a:r>
            <a:r>
              <a:rPr lang="en-IN" dirty="0" smtClean="0">
                <a:solidFill>
                  <a:srgbClr val="00B050"/>
                </a:solidFill>
              </a:rPr>
              <a:t>Requirements and constraints </a:t>
            </a:r>
            <a:r>
              <a:rPr lang="en-IN" dirty="0" smtClean="0"/>
              <a:t>involved in using traditional medicine</a:t>
            </a:r>
            <a:endParaRPr lang="en-US" dirty="0" smtClean="0"/>
          </a:p>
          <a:p>
            <a:pPr lvl="1" algn="just">
              <a:buNone/>
            </a:pPr>
            <a:r>
              <a:rPr lang="en-IN" dirty="0" smtClean="0"/>
              <a:t>		Inadequate awareness • Insufficient investment in research and development • Inappropriate distribution chains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IN" sz="2100" dirty="0" smtClean="0"/>
              <a:t>THE USE AND COMMERCIALIZATION OF </a:t>
            </a:r>
            <a:r>
              <a:rPr lang="en-IN" sz="2100" dirty="0" smtClean="0">
                <a:solidFill>
                  <a:srgbClr val="00B050"/>
                </a:solidFill>
              </a:rPr>
              <a:t>GENETIC RESOURCES </a:t>
            </a:r>
            <a:r>
              <a:rPr lang="en-IN" sz="2100" dirty="0" smtClean="0"/>
              <a:t>AND TRADITIONAL KNOWLEDGE IN THE CASE OF CROP AND MEDICINAL PLANTS</a:t>
            </a:r>
            <a:endParaRPr lang="en-US" sz="2100" dirty="0" smtClean="0"/>
          </a:p>
          <a:p>
            <a:pPr>
              <a:buNone/>
            </a:pPr>
            <a:r>
              <a:rPr lang="en-IN" dirty="0" smtClean="0"/>
              <a:t>	-The case of </a:t>
            </a:r>
            <a:r>
              <a:rPr lang="en-IN" dirty="0" smtClean="0">
                <a:solidFill>
                  <a:srgbClr val="00B050"/>
                </a:solidFill>
              </a:rPr>
              <a:t>crop plants and varieties </a:t>
            </a:r>
            <a:r>
              <a:rPr lang="en-IN" dirty="0" smtClean="0"/>
              <a:t>and traditional knowledge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	-Legislative instruments on genetic resources and TK</a:t>
            </a:r>
            <a:endParaRPr lang="en-US" dirty="0" smtClean="0"/>
          </a:p>
          <a:p>
            <a:r>
              <a:rPr lang="en-IN" sz="1900" dirty="0" smtClean="0"/>
              <a:t>THE ROLE OF </a:t>
            </a:r>
            <a:r>
              <a:rPr lang="en-IN" sz="1900" dirty="0" smtClean="0">
                <a:solidFill>
                  <a:srgbClr val="00B050"/>
                </a:solidFill>
              </a:rPr>
              <a:t>TRADITIONAL HEALERS </a:t>
            </a:r>
            <a:r>
              <a:rPr lang="en-IN" sz="1900" dirty="0" smtClean="0"/>
              <a:t>IN PREVENTION STRATEGIES AND TREATMENT OPTIONS</a:t>
            </a:r>
            <a:endParaRPr lang="en-US" sz="1900" dirty="0" smtClean="0"/>
          </a:p>
          <a:p>
            <a:r>
              <a:rPr lang="en-IN" sz="1900" dirty="0" smtClean="0"/>
              <a:t>USING FARMERS’ TRADITIONAL KNOWLEDGE </a:t>
            </a:r>
            <a:r>
              <a:rPr lang="en-IN" sz="1900" dirty="0" smtClean="0">
                <a:solidFill>
                  <a:srgbClr val="00B050"/>
                </a:solidFill>
              </a:rPr>
              <a:t>TO CONSERVE AND PROTECT BIODIVERSITY</a:t>
            </a:r>
            <a:r>
              <a:rPr lang="en-IN" sz="1900" dirty="0" smtClean="0"/>
              <a:t>:</a:t>
            </a:r>
            <a:endParaRPr lang="en-US" sz="1900" dirty="0" smtClean="0"/>
          </a:p>
          <a:p>
            <a:pPr>
              <a:buNone/>
            </a:pPr>
            <a:r>
              <a:rPr lang="en-IN" dirty="0" smtClean="0"/>
              <a:t>	-world centre of crop biodiversity and associated traditional knowledge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	-</a:t>
            </a:r>
            <a:r>
              <a:rPr lang="en-IN" dirty="0" smtClean="0">
                <a:solidFill>
                  <a:srgbClr val="00B050"/>
                </a:solidFill>
              </a:rPr>
              <a:t>Seeds of survival programme</a:t>
            </a:r>
          </a:p>
          <a:p>
            <a:pPr>
              <a:buNone/>
            </a:pPr>
            <a:r>
              <a:rPr lang="en-IN" dirty="0" smtClean="0">
                <a:solidFill>
                  <a:srgbClr val="00B050"/>
                </a:solidFill>
              </a:rPr>
              <a:t>		-</a:t>
            </a:r>
            <a:r>
              <a:rPr lang="en-IN" dirty="0" smtClean="0"/>
              <a:t>conservation and enhancement of </a:t>
            </a:r>
            <a:r>
              <a:rPr lang="en-IN" dirty="0" smtClean="0">
                <a:solidFill>
                  <a:srgbClr val="00B050"/>
                </a:solidFill>
              </a:rPr>
              <a:t>native seed stock (land race</a:t>
            </a:r>
            <a:r>
              <a:rPr lang="en-IN" dirty="0" smtClean="0"/>
              <a:t>), and maintenance of a selection of </a:t>
            </a:r>
            <a:r>
              <a:rPr lang="en-IN" dirty="0" smtClean="0">
                <a:solidFill>
                  <a:srgbClr val="00B050"/>
                </a:solidFill>
              </a:rPr>
              <a:t>indigenous land races </a:t>
            </a:r>
            <a:r>
              <a:rPr lang="en-IN" dirty="0" smtClean="0"/>
              <a:t>(elite materials) in identified farms.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Endemism in Language compared with rankings in Biodiversity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271" t="11834" r="31474" b="7693"/>
          <a:stretch/>
        </p:blipFill>
        <p:spPr bwMode="auto">
          <a:xfrm>
            <a:off x="1371600" y="1219200"/>
            <a:ext cx="4981575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534400" cy="743712"/>
          </a:xfrm>
        </p:spPr>
        <p:txBody>
          <a:bodyPr>
            <a:noAutofit/>
          </a:bodyPr>
          <a:lstStyle/>
          <a:p>
            <a:r>
              <a:rPr lang="en-IN" sz="2400" dirty="0" smtClean="0"/>
              <a:t>Estimates of seed plant extinctions compared to estimates of language extinctions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962" t="31065" r="24126" b="19804"/>
          <a:stretch/>
        </p:blipFill>
        <p:spPr bwMode="auto">
          <a:xfrm>
            <a:off x="838200" y="1524001"/>
            <a:ext cx="67056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Knowledge on spiritual conservation</a:t>
            </a:r>
          </a:p>
          <a:p>
            <a:r>
              <a:rPr lang="en-IN" dirty="0" smtClean="0"/>
              <a:t>Knowledge on medicinal plants-</a:t>
            </a:r>
            <a:r>
              <a:rPr lang="en-IN" dirty="0" err="1" smtClean="0"/>
              <a:t>ethnobotany</a:t>
            </a:r>
            <a:r>
              <a:rPr lang="en-IN" dirty="0" smtClean="0"/>
              <a:t> and treatment</a:t>
            </a:r>
          </a:p>
          <a:p>
            <a:r>
              <a:rPr lang="en-IN" dirty="0" smtClean="0"/>
              <a:t>Knowledge on building </a:t>
            </a:r>
          </a:p>
          <a:p>
            <a:r>
              <a:rPr lang="en-IN" dirty="0" smtClean="0"/>
              <a:t>Knowledge on tools and techniques for hunting</a:t>
            </a:r>
          </a:p>
          <a:p>
            <a:r>
              <a:rPr lang="en-IN" dirty="0" smtClean="0"/>
              <a:t>Knowledge on weather prediction</a:t>
            </a:r>
          </a:p>
          <a:p>
            <a:r>
              <a:rPr lang="en-IN" dirty="0" smtClean="0"/>
              <a:t>Knowledge on food and water storage</a:t>
            </a:r>
          </a:p>
          <a:p>
            <a:r>
              <a:rPr lang="en-IN" dirty="0" smtClean="0"/>
              <a:t>Knowledge on NTFP</a:t>
            </a:r>
          </a:p>
          <a:p>
            <a:r>
              <a:rPr lang="en-IN" dirty="0"/>
              <a:t>Knowledge </a:t>
            </a:r>
            <a:r>
              <a:rPr lang="en-IN" dirty="0" smtClean="0"/>
              <a:t>on agricultural practices</a:t>
            </a:r>
          </a:p>
          <a:p>
            <a:r>
              <a:rPr lang="en-IN" dirty="0" smtClean="0"/>
              <a:t>Knowledge on  celestial navigation</a:t>
            </a:r>
          </a:p>
          <a:p>
            <a:r>
              <a:rPr lang="en-IN" dirty="0" smtClean="0"/>
              <a:t>Knowledge on </a:t>
            </a:r>
            <a:r>
              <a:rPr lang="en-IN" dirty="0" err="1" smtClean="0"/>
              <a:t>ethnoastronomy</a:t>
            </a:r>
            <a:endParaRPr lang="en-IN" dirty="0" smtClean="0"/>
          </a:p>
          <a:p>
            <a:r>
              <a:rPr lang="en-IN" dirty="0" smtClean="0"/>
              <a:t>Knowledge on harvesting</a:t>
            </a:r>
          </a:p>
          <a:p>
            <a:r>
              <a:rPr lang="en-IN" dirty="0" smtClean="0"/>
              <a:t>Knowledge on proverb</a:t>
            </a:r>
          </a:p>
          <a:p>
            <a:r>
              <a:rPr lang="en-IN" dirty="0" smtClean="0"/>
              <a:t>Knowledge on land utilization and crop rotation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73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</TotalTime>
  <Words>1083</Words>
  <Application>Microsoft Office PowerPoint</Application>
  <PresentationFormat>On-screen Show 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Traditional Knowledge Systems (TKS)</vt:lpstr>
      <vt:lpstr>PowerPoint Presentation</vt:lpstr>
      <vt:lpstr>PowerPoint Presentation</vt:lpstr>
      <vt:lpstr>THE ROLE OF TRADITIONAL KNOWLEDGE IN HEALTHCARE AND AGRICULTURE </vt:lpstr>
      <vt:lpstr>PowerPoint Presentation</vt:lpstr>
      <vt:lpstr>Endemism in Language compared with rankings in Biodiversity</vt:lpstr>
      <vt:lpstr>Estimates of seed plant extinctions compared to estimates of language extinctions</vt:lpstr>
      <vt:lpstr>PowerPoint Presentation</vt:lpstr>
      <vt:lpstr>Ideas for projects Knowledge on spiritual conservation</vt:lpstr>
      <vt:lpstr>Sacred groove</vt:lpstr>
      <vt:lpstr>PowerPoint Presentation</vt:lpstr>
      <vt:lpstr>Knowledge on medicinal plants-ethnobotany and treatment </vt:lpstr>
      <vt:lpstr>PowerPoint Presentation</vt:lpstr>
      <vt:lpstr>PowerPoint Presentation</vt:lpstr>
      <vt:lpstr>PowerPoint Presentation</vt:lpstr>
      <vt:lpstr>Knowledge on building </vt:lpstr>
      <vt:lpstr>Knowledge on tools and techniques for hunting </vt:lpstr>
      <vt:lpstr>Knowledge on weather prediction </vt:lpstr>
      <vt:lpstr>Knowledge on food and water storage</vt:lpstr>
      <vt:lpstr>PowerPoint Presentation</vt:lpstr>
      <vt:lpstr>Current status of transcription of the traditional medicine formulation in the Traditional knowledge Digital Library </vt:lpstr>
      <vt:lpstr>PowerPoint Presentation</vt:lpstr>
      <vt:lpstr>PowerPoint Presentation</vt:lpstr>
      <vt:lpstr>Traditional foods and games</vt:lpstr>
      <vt:lpstr>Knowledge through sculptures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55</cp:revision>
  <dcterms:created xsi:type="dcterms:W3CDTF">2006-08-16T00:00:00Z</dcterms:created>
  <dcterms:modified xsi:type="dcterms:W3CDTF">2016-07-26T07:01:28Z</dcterms:modified>
</cp:coreProperties>
</file>