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71" r:id="rId2"/>
    <p:sldId id="299" r:id="rId3"/>
    <p:sldId id="311" r:id="rId4"/>
    <p:sldId id="310" r:id="rId5"/>
    <p:sldId id="312" r:id="rId6"/>
    <p:sldId id="313" r:id="rId7"/>
    <p:sldId id="314" r:id="rId8"/>
    <p:sldId id="282" r:id="rId9"/>
    <p:sldId id="274" r:id="rId10"/>
    <p:sldId id="275" r:id="rId11"/>
    <p:sldId id="288" r:id="rId12"/>
    <p:sldId id="303" r:id="rId13"/>
    <p:sldId id="306" r:id="rId14"/>
    <p:sldId id="307" r:id="rId15"/>
    <p:sldId id="290" r:id="rId16"/>
    <p:sldId id="305" r:id="rId17"/>
    <p:sldId id="308" r:id="rId18"/>
    <p:sldId id="276" r:id="rId19"/>
    <p:sldId id="283" r:id="rId20"/>
    <p:sldId id="284" r:id="rId21"/>
    <p:sldId id="285" r:id="rId22"/>
    <p:sldId id="286" r:id="rId23"/>
    <p:sldId id="309" r:id="rId24"/>
    <p:sldId id="277" r:id="rId25"/>
    <p:sldId id="291" r:id="rId26"/>
    <p:sldId id="278" r:id="rId27"/>
    <p:sldId id="279" r:id="rId28"/>
    <p:sldId id="292" r:id="rId29"/>
    <p:sldId id="294" r:id="rId30"/>
    <p:sldId id="295" r:id="rId31"/>
    <p:sldId id="296" r:id="rId32"/>
    <p:sldId id="280" r:id="rId33"/>
    <p:sldId id="29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3C80A-1DF1-464E-9B6F-7E0C965AC4ED}" type="datetimeFigureOut">
              <a:rPr lang="en-US" smtClean="0"/>
              <a:pPr/>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56A9B-6481-4F5C-AAA4-F0F50FC16D1F}" type="slidenum">
              <a:rPr lang="en-US" smtClean="0"/>
              <a:pPr/>
              <a:t>‹#›</a:t>
            </a:fld>
            <a:endParaRPr lang="en-US"/>
          </a:p>
        </p:txBody>
      </p:sp>
    </p:spTree>
    <p:extLst>
      <p:ext uri="{BB962C8B-B14F-4D97-AF65-F5344CB8AC3E}">
        <p14:creationId xmlns:p14="http://schemas.microsoft.com/office/powerpoint/2010/main" val="183283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F56A9B-6481-4F5C-AAA4-F0F50FC16D1F}" type="slidenum">
              <a:rPr lang="en-US" smtClean="0"/>
              <a:pPr/>
              <a:t>8</a:t>
            </a:fld>
            <a:endParaRPr lang="en-US"/>
          </a:p>
        </p:txBody>
      </p:sp>
    </p:spTree>
    <p:extLst>
      <p:ext uri="{BB962C8B-B14F-4D97-AF65-F5344CB8AC3E}">
        <p14:creationId xmlns:p14="http://schemas.microsoft.com/office/powerpoint/2010/main" val="208870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dirty="0" smtClean="0"/>
              <a:t>Make sure that your plan is cost effective, innovative and sustainable.</a:t>
            </a:r>
          </a:p>
          <a:p>
            <a:pPr lvl="0"/>
            <a:r>
              <a:rPr lang="en-US" sz="900" dirty="0" smtClean="0"/>
              <a:t>Make optimum use of locally available resources rather than depending on the external agencies for help and support. </a:t>
            </a:r>
          </a:p>
          <a:p>
            <a:pPr lvl="0"/>
            <a:r>
              <a:rPr lang="en-US" sz="900" dirty="0" smtClean="0"/>
              <a:t>Assess the existing capacities/resources (both externally/within community) that can assist in risk reduction to provide an element of novelty in your planning. </a:t>
            </a:r>
          </a:p>
          <a:p>
            <a:pPr lvl="0"/>
            <a:r>
              <a:rPr lang="en-US" sz="900" dirty="0" smtClean="0"/>
              <a:t>Suggest a mechanism how the risk reduced is measurable.  </a:t>
            </a:r>
          </a:p>
          <a:p>
            <a:r>
              <a:rPr lang="en-US" sz="900" dirty="0" smtClean="0"/>
              <a:t>Involve villagers/community members to assess the local resources and drawing </a:t>
            </a:r>
            <a:endParaRPr lang="en-IN" sz="900" dirty="0"/>
          </a:p>
        </p:txBody>
      </p:sp>
      <p:sp>
        <p:nvSpPr>
          <p:cNvPr id="4" name="Slide Number Placeholder 3"/>
          <p:cNvSpPr>
            <a:spLocks noGrp="1"/>
          </p:cNvSpPr>
          <p:nvPr>
            <p:ph type="sldNum" sz="quarter" idx="10"/>
          </p:nvPr>
        </p:nvSpPr>
        <p:spPr/>
        <p:txBody>
          <a:bodyPr/>
          <a:lstStyle/>
          <a:p>
            <a:fld id="{7CF56A9B-6481-4F5C-AAA4-F0F50FC16D1F}" type="slidenum">
              <a:rPr lang="en-US" smtClean="0"/>
              <a:pPr/>
              <a:t>26</a:t>
            </a:fld>
            <a:endParaRPr lang="en-US"/>
          </a:p>
        </p:txBody>
      </p:sp>
    </p:spTree>
    <p:extLst>
      <p:ext uri="{BB962C8B-B14F-4D97-AF65-F5344CB8AC3E}">
        <p14:creationId xmlns:p14="http://schemas.microsoft.com/office/powerpoint/2010/main" val="340232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1983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0"/>
            <a:ext cx="8229600" cy="470916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2803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003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4400">
                <a:solidFill>
                  <a:schemeClr val="tx1"/>
                </a:solidFill>
                <a:effectLst/>
                <a:latin typeface="+mn-lt"/>
              </a:defRPr>
            </a:lvl1pPr>
          </a:lstStyle>
          <a:p>
            <a:r>
              <a:rPr lang="en-US" sz="2800" b="1" dirty="0" smtClean="0"/>
              <a:t>Sources of pollution?</a:t>
            </a:r>
            <a:endParaRPr lang="en-US" sz="2800" b="1" dirty="0"/>
          </a:p>
        </p:txBody>
      </p:sp>
      <p:sp>
        <p:nvSpPr>
          <p:cNvPr id="3" name="Content Placeholder 2"/>
          <p:cNvSpPr>
            <a:spLocks noGrp="1"/>
          </p:cNvSpPr>
          <p:nvPr>
            <p:ph idx="1"/>
          </p:nvPr>
        </p:nvSpPr>
        <p:spPr>
          <a:xfrm>
            <a:off x="457200" y="1600200"/>
            <a:ext cx="8229600" cy="47091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22890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a:prstGeom prst="rect">
            <a:avLst/>
          </a:prstGeo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a:prstGeom prst="rect">
            <a:avLst/>
          </a:prstGeo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267491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313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a:prstGeom prst="rect">
            <a:avLst/>
          </a:prstGeo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a:prstGeom prst="rect">
            <a:avLst/>
          </a:prstGeo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012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916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962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a:prstGeom prst="rect">
            <a:avLst/>
          </a:prstGeo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210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a:prstGeom prst="rect">
            <a:avLst/>
          </a:prstGeo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prstGeom prst="rect">
            <a:avLst/>
          </a:prstGeo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a:prstGeom prst="rect">
            <a:avLst/>
          </a:prstGeo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282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CF832F-3394-4CA9-ACE9-0CF58F7BD138}" type="datetimeFigureOut">
              <a:rPr lang="en-US" smtClean="0">
                <a:solidFill>
                  <a:prstClr val="white">
                    <a:shade val="50000"/>
                  </a:prstClr>
                </a:solidFill>
              </a:rPr>
              <a:pPr/>
              <a:t>7/27/2016</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7E0E8B4-2C5E-438F-8DAC-B5E6964090BE}" type="slidenum">
              <a:rPr lang="en-US" smtClean="0">
                <a:solidFill>
                  <a:prstClr val="white">
                    <a:shade val="50000"/>
                  </a:prstClr>
                </a:solidFill>
              </a:rPr>
              <a:pPr/>
              <a:t>‹#›</a:t>
            </a:fld>
            <a:endParaRPr lang="en-US">
              <a:solidFill>
                <a:prstClr val="white">
                  <a:shade val="50000"/>
                </a:prstClr>
              </a:solidFill>
            </a:endParaRPr>
          </a:p>
        </p:txBody>
      </p:sp>
      <p:sp>
        <p:nvSpPr>
          <p:cNvPr id="7" name="Flowchart: Punched Tape 5"/>
          <p:cNvSpPr/>
          <p:nvPr userDrawn="1"/>
        </p:nvSpPr>
        <p:spPr>
          <a:xfrm>
            <a:off x="-47172" y="979196"/>
            <a:ext cx="9144000" cy="592982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94 h 9294"/>
              <a:gd name="connsiteX1" fmla="*/ 2500 w 10000"/>
              <a:gd name="connsiteY1" fmla="*/ 1294 h 9294"/>
              <a:gd name="connsiteX2" fmla="*/ 5000 w 10000"/>
              <a:gd name="connsiteY2" fmla="*/ 294 h 9294"/>
              <a:gd name="connsiteX3" fmla="*/ 8071 w 10000"/>
              <a:gd name="connsiteY3" fmla="*/ 137 h 9294"/>
              <a:gd name="connsiteX4" fmla="*/ 10000 w 10000"/>
              <a:gd name="connsiteY4" fmla="*/ 294 h 9294"/>
              <a:gd name="connsiteX5" fmla="*/ 10000 w 10000"/>
              <a:gd name="connsiteY5" fmla="*/ 8294 h 9294"/>
              <a:gd name="connsiteX6" fmla="*/ 7500 w 10000"/>
              <a:gd name="connsiteY6" fmla="*/ 7294 h 9294"/>
              <a:gd name="connsiteX7" fmla="*/ 5000 w 10000"/>
              <a:gd name="connsiteY7" fmla="*/ 8294 h 9294"/>
              <a:gd name="connsiteX8" fmla="*/ 2500 w 10000"/>
              <a:gd name="connsiteY8" fmla="*/ 9294 h 9294"/>
              <a:gd name="connsiteX9" fmla="*/ 0 w 10000"/>
              <a:gd name="connsiteY9" fmla="*/ 8294 h 9294"/>
              <a:gd name="connsiteX10" fmla="*/ 0 w 10000"/>
              <a:gd name="connsiteY10" fmla="*/ 294 h 9294"/>
              <a:gd name="connsiteX0" fmla="*/ 0 w 10000"/>
              <a:gd name="connsiteY0" fmla="*/ 316 h 10000"/>
              <a:gd name="connsiteX1" fmla="*/ 2341 w 10000"/>
              <a:gd name="connsiteY1" fmla="*/ 963 h 10000"/>
              <a:gd name="connsiteX2" fmla="*/ 5000 w 10000"/>
              <a:gd name="connsiteY2" fmla="*/ 316 h 10000"/>
              <a:gd name="connsiteX3" fmla="*/ 8071 w 10000"/>
              <a:gd name="connsiteY3" fmla="*/ 147 h 10000"/>
              <a:gd name="connsiteX4" fmla="*/ 10000 w 10000"/>
              <a:gd name="connsiteY4" fmla="*/ 316 h 10000"/>
              <a:gd name="connsiteX5" fmla="*/ 10000 w 10000"/>
              <a:gd name="connsiteY5" fmla="*/ 8924 h 10000"/>
              <a:gd name="connsiteX6" fmla="*/ 7500 w 10000"/>
              <a:gd name="connsiteY6" fmla="*/ 7848 h 10000"/>
              <a:gd name="connsiteX7" fmla="*/ 5000 w 10000"/>
              <a:gd name="connsiteY7" fmla="*/ 8924 h 10000"/>
              <a:gd name="connsiteX8" fmla="*/ 2500 w 10000"/>
              <a:gd name="connsiteY8" fmla="*/ 10000 h 10000"/>
              <a:gd name="connsiteX9" fmla="*/ 0 w 10000"/>
              <a:gd name="connsiteY9" fmla="*/ 8924 h 10000"/>
              <a:gd name="connsiteX10" fmla="*/ 0 w 10000"/>
              <a:gd name="connsiteY10" fmla="*/ 316 h 10000"/>
              <a:gd name="connsiteX0" fmla="*/ 0 w 10000"/>
              <a:gd name="connsiteY0" fmla="*/ 291 h 9975"/>
              <a:gd name="connsiteX1" fmla="*/ 2341 w 10000"/>
              <a:gd name="connsiteY1" fmla="*/ 938 h 9975"/>
              <a:gd name="connsiteX2" fmla="*/ 5000 w 10000"/>
              <a:gd name="connsiteY2" fmla="*/ 291 h 9975"/>
              <a:gd name="connsiteX3" fmla="*/ 8166 w 10000"/>
              <a:gd name="connsiteY3" fmla="*/ 198 h 9975"/>
              <a:gd name="connsiteX4" fmla="*/ 10000 w 10000"/>
              <a:gd name="connsiteY4" fmla="*/ 291 h 9975"/>
              <a:gd name="connsiteX5" fmla="*/ 10000 w 10000"/>
              <a:gd name="connsiteY5" fmla="*/ 8899 h 9975"/>
              <a:gd name="connsiteX6" fmla="*/ 7500 w 10000"/>
              <a:gd name="connsiteY6" fmla="*/ 7823 h 9975"/>
              <a:gd name="connsiteX7" fmla="*/ 5000 w 10000"/>
              <a:gd name="connsiteY7" fmla="*/ 8899 h 9975"/>
              <a:gd name="connsiteX8" fmla="*/ 2500 w 10000"/>
              <a:gd name="connsiteY8" fmla="*/ 9975 h 9975"/>
              <a:gd name="connsiteX9" fmla="*/ 0 w 10000"/>
              <a:gd name="connsiteY9" fmla="*/ 8899 h 9975"/>
              <a:gd name="connsiteX10" fmla="*/ 0 w 10000"/>
              <a:gd name="connsiteY10" fmla="*/ 291 h 9975"/>
              <a:gd name="connsiteX0" fmla="*/ 0 w 10000"/>
              <a:gd name="connsiteY0" fmla="*/ 292 h 10000"/>
              <a:gd name="connsiteX1" fmla="*/ 2341 w 10000"/>
              <a:gd name="connsiteY1" fmla="*/ 940 h 10000"/>
              <a:gd name="connsiteX2" fmla="*/ 5000 w 10000"/>
              <a:gd name="connsiteY2" fmla="*/ 292 h 10000"/>
              <a:gd name="connsiteX3" fmla="*/ 8166 w 10000"/>
              <a:gd name="connsiteY3" fmla="*/ 198 h 10000"/>
              <a:gd name="connsiteX4" fmla="*/ 10000 w 10000"/>
              <a:gd name="connsiteY4" fmla="*/ 292 h 10000"/>
              <a:gd name="connsiteX5" fmla="*/ 10000 w 10000"/>
              <a:gd name="connsiteY5" fmla="*/ 8921 h 10000"/>
              <a:gd name="connsiteX6" fmla="*/ 7468 w 10000"/>
              <a:gd name="connsiteY6" fmla="*/ 8475 h 10000"/>
              <a:gd name="connsiteX7" fmla="*/ 5000 w 10000"/>
              <a:gd name="connsiteY7" fmla="*/ 8921 h 10000"/>
              <a:gd name="connsiteX8" fmla="*/ 2500 w 10000"/>
              <a:gd name="connsiteY8" fmla="*/ 10000 h 10000"/>
              <a:gd name="connsiteX9" fmla="*/ 0 w 10000"/>
              <a:gd name="connsiteY9" fmla="*/ 8921 h 10000"/>
              <a:gd name="connsiteX10" fmla="*/ 0 w 10000"/>
              <a:gd name="connsiteY10" fmla="*/ 292 h 10000"/>
              <a:gd name="connsiteX0" fmla="*/ 0 w 10000"/>
              <a:gd name="connsiteY0" fmla="*/ 1808 h 10000"/>
              <a:gd name="connsiteX1" fmla="*/ 2341 w 10000"/>
              <a:gd name="connsiteY1" fmla="*/ 940 h 10000"/>
              <a:gd name="connsiteX2" fmla="*/ 5000 w 10000"/>
              <a:gd name="connsiteY2" fmla="*/ 292 h 10000"/>
              <a:gd name="connsiteX3" fmla="*/ 8166 w 10000"/>
              <a:gd name="connsiteY3" fmla="*/ 198 h 10000"/>
              <a:gd name="connsiteX4" fmla="*/ 10000 w 10000"/>
              <a:gd name="connsiteY4" fmla="*/ 292 h 10000"/>
              <a:gd name="connsiteX5" fmla="*/ 10000 w 10000"/>
              <a:gd name="connsiteY5" fmla="*/ 8921 h 10000"/>
              <a:gd name="connsiteX6" fmla="*/ 7468 w 10000"/>
              <a:gd name="connsiteY6" fmla="*/ 8475 h 10000"/>
              <a:gd name="connsiteX7" fmla="*/ 5000 w 10000"/>
              <a:gd name="connsiteY7" fmla="*/ 8921 h 10000"/>
              <a:gd name="connsiteX8" fmla="*/ 2500 w 10000"/>
              <a:gd name="connsiteY8" fmla="*/ 10000 h 10000"/>
              <a:gd name="connsiteX9" fmla="*/ 0 w 10000"/>
              <a:gd name="connsiteY9" fmla="*/ 8921 h 10000"/>
              <a:gd name="connsiteX10" fmla="*/ 0 w 10000"/>
              <a:gd name="connsiteY10" fmla="*/ 1808 h 10000"/>
              <a:gd name="connsiteX0" fmla="*/ 0 w 10000"/>
              <a:gd name="connsiteY0" fmla="*/ 1808 h 10000"/>
              <a:gd name="connsiteX1" fmla="*/ 2309 w 10000"/>
              <a:gd name="connsiteY1" fmla="*/ 864 h 10000"/>
              <a:gd name="connsiteX2" fmla="*/ 5000 w 10000"/>
              <a:gd name="connsiteY2" fmla="*/ 292 h 10000"/>
              <a:gd name="connsiteX3" fmla="*/ 8166 w 10000"/>
              <a:gd name="connsiteY3" fmla="*/ 198 h 10000"/>
              <a:gd name="connsiteX4" fmla="*/ 10000 w 10000"/>
              <a:gd name="connsiteY4" fmla="*/ 292 h 10000"/>
              <a:gd name="connsiteX5" fmla="*/ 10000 w 10000"/>
              <a:gd name="connsiteY5" fmla="*/ 8921 h 10000"/>
              <a:gd name="connsiteX6" fmla="*/ 7468 w 10000"/>
              <a:gd name="connsiteY6" fmla="*/ 8475 h 10000"/>
              <a:gd name="connsiteX7" fmla="*/ 5000 w 10000"/>
              <a:gd name="connsiteY7" fmla="*/ 8921 h 10000"/>
              <a:gd name="connsiteX8" fmla="*/ 2500 w 10000"/>
              <a:gd name="connsiteY8" fmla="*/ 10000 h 10000"/>
              <a:gd name="connsiteX9" fmla="*/ 0 w 10000"/>
              <a:gd name="connsiteY9" fmla="*/ 8921 h 10000"/>
              <a:gd name="connsiteX10" fmla="*/ 0 w 10000"/>
              <a:gd name="connsiteY10" fmla="*/ 1808 h 10000"/>
              <a:gd name="connsiteX0" fmla="*/ 0 w 10000"/>
              <a:gd name="connsiteY0" fmla="*/ 1817 h 10009"/>
              <a:gd name="connsiteX1" fmla="*/ 2309 w 10000"/>
              <a:gd name="connsiteY1" fmla="*/ 873 h 10009"/>
              <a:gd name="connsiteX2" fmla="*/ 5000 w 10000"/>
              <a:gd name="connsiteY2" fmla="*/ 528 h 10009"/>
              <a:gd name="connsiteX3" fmla="*/ 8166 w 10000"/>
              <a:gd name="connsiteY3" fmla="*/ 207 h 10009"/>
              <a:gd name="connsiteX4" fmla="*/ 10000 w 10000"/>
              <a:gd name="connsiteY4" fmla="*/ 301 h 10009"/>
              <a:gd name="connsiteX5" fmla="*/ 10000 w 10000"/>
              <a:gd name="connsiteY5" fmla="*/ 8930 h 10009"/>
              <a:gd name="connsiteX6" fmla="*/ 7468 w 10000"/>
              <a:gd name="connsiteY6" fmla="*/ 8484 h 10009"/>
              <a:gd name="connsiteX7" fmla="*/ 5000 w 10000"/>
              <a:gd name="connsiteY7" fmla="*/ 8930 h 10009"/>
              <a:gd name="connsiteX8" fmla="*/ 2500 w 10000"/>
              <a:gd name="connsiteY8" fmla="*/ 10009 h 10009"/>
              <a:gd name="connsiteX9" fmla="*/ 0 w 10000"/>
              <a:gd name="connsiteY9" fmla="*/ 8930 h 10009"/>
              <a:gd name="connsiteX10" fmla="*/ 0 w 10000"/>
              <a:gd name="connsiteY10" fmla="*/ 1817 h 10009"/>
              <a:gd name="connsiteX0" fmla="*/ 0 w 10000"/>
              <a:gd name="connsiteY0" fmla="*/ 1688 h 9880"/>
              <a:gd name="connsiteX1" fmla="*/ 2309 w 10000"/>
              <a:gd name="connsiteY1" fmla="*/ 744 h 9880"/>
              <a:gd name="connsiteX2" fmla="*/ 5000 w 10000"/>
              <a:gd name="connsiteY2" fmla="*/ 399 h 9880"/>
              <a:gd name="connsiteX3" fmla="*/ 8182 w 10000"/>
              <a:gd name="connsiteY3" fmla="*/ 760 h 9880"/>
              <a:gd name="connsiteX4" fmla="*/ 10000 w 10000"/>
              <a:gd name="connsiteY4" fmla="*/ 172 h 9880"/>
              <a:gd name="connsiteX5" fmla="*/ 10000 w 10000"/>
              <a:gd name="connsiteY5" fmla="*/ 8801 h 9880"/>
              <a:gd name="connsiteX6" fmla="*/ 7468 w 10000"/>
              <a:gd name="connsiteY6" fmla="*/ 8355 h 9880"/>
              <a:gd name="connsiteX7" fmla="*/ 5000 w 10000"/>
              <a:gd name="connsiteY7" fmla="*/ 8801 h 9880"/>
              <a:gd name="connsiteX8" fmla="*/ 2500 w 10000"/>
              <a:gd name="connsiteY8" fmla="*/ 9880 h 9880"/>
              <a:gd name="connsiteX9" fmla="*/ 0 w 10000"/>
              <a:gd name="connsiteY9" fmla="*/ 8801 h 9880"/>
              <a:gd name="connsiteX10" fmla="*/ 0 w 10000"/>
              <a:gd name="connsiteY10" fmla="*/ 1688 h 9880"/>
              <a:gd name="connsiteX0" fmla="*/ 0 w 10000"/>
              <a:gd name="connsiteY0" fmla="*/ 1306 h 9597"/>
              <a:gd name="connsiteX1" fmla="*/ 2309 w 10000"/>
              <a:gd name="connsiteY1" fmla="*/ 350 h 9597"/>
              <a:gd name="connsiteX2" fmla="*/ 5000 w 10000"/>
              <a:gd name="connsiteY2" fmla="*/ 1 h 9597"/>
              <a:gd name="connsiteX3" fmla="*/ 8182 w 10000"/>
              <a:gd name="connsiteY3" fmla="*/ 366 h 9597"/>
              <a:gd name="connsiteX4" fmla="*/ 10000 w 10000"/>
              <a:gd name="connsiteY4" fmla="*/ 1664 h 9597"/>
              <a:gd name="connsiteX5" fmla="*/ 10000 w 10000"/>
              <a:gd name="connsiteY5" fmla="*/ 8505 h 9597"/>
              <a:gd name="connsiteX6" fmla="*/ 7468 w 10000"/>
              <a:gd name="connsiteY6" fmla="*/ 8053 h 9597"/>
              <a:gd name="connsiteX7" fmla="*/ 5000 w 10000"/>
              <a:gd name="connsiteY7" fmla="*/ 8505 h 9597"/>
              <a:gd name="connsiteX8" fmla="*/ 2500 w 10000"/>
              <a:gd name="connsiteY8" fmla="*/ 9597 h 9597"/>
              <a:gd name="connsiteX9" fmla="*/ 0 w 10000"/>
              <a:gd name="connsiteY9" fmla="*/ 8505 h 9597"/>
              <a:gd name="connsiteX10" fmla="*/ 0 w 10000"/>
              <a:gd name="connsiteY10" fmla="*/ 1306 h 9597"/>
              <a:gd name="connsiteX0" fmla="*/ 0 w 10000"/>
              <a:gd name="connsiteY0" fmla="*/ 1361 h 10800"/>
              <a:gd name="connsiteX1" fmla="*/ 2309 w 10000"/>
              <a:gd name="connsiteY1" fmla="*/ 365 h 10800"/>
              <a:gd name="connsiteX2" fmla="*/ 5000 w 10000"/>
              <a:gd name="connsiteY2" fmla="*/ 1 h 10800"/>
              <a:gd name="connsiteX3" fmla="*/ 8182 w 10000"/>
              <a:gd name="connsiteY3" fmla="*/ 381 h 10800"/>
              <a:gd name="connsiteX4" fmla="*/ 10000 w 10000"/>
              <a:gd name="connsiteY4" fmla="*/ 1734 h 10800"/>
              <a:gd name="connsiteX5" fmla="*/ 10000 w 10000"/>
              <a:gd name="connsiteY5" fmla="*/ 8862 h 10800"/>
              <a:gd name="connsiteX6" fmla="*/ 7468 w 10000"/>
              <a:gd name="connsiteY6" fmla="*/ 8391 h 10800"/>
              <a:gd name="connsiteX7" fmla="*/ 5000 w 10000"/>
              <a:gd name="connsiteY7" fmla="*/ 8862 h 10800"/>
              <a:gd name="connsiteX8" fmla="*/ 2500 w 10000"/>
              <a:gd name="connsiteY8" fmla="*/ 10800 h 10800"/>
              <a:gd name="connsiteX9" fmla="*/ 0 w 10000"/>
              <a:gd name="connsiteY9" fmla="*/ 8862 h 10800"/>
              <a:gd name="connsiteX10" fmla="*/ 0 w 10000"/>
              <a:gd name="connsiteY10" fmla="*/ 1361 h 10800"/>
              <a:gd name="connsiteX0" fmla="*/ 0 w 10000"/>
              <a:gd name="connsiteY0" fmla="*/ 1361 h 10800"/>
              <a:gd name="connsiteX1" fmla="*/ 2309 w 10000"/>
              <a:gd name="connsiteY1" fmla="*/ 365 h 10800"/>
              <a:gd name="connsiteX2" fmla="*/ 5000 w 10000"/>
              <a:gd name="connsiteY2" fmla="*/ 1 h 10800"/>
              <a:gd name="connsiteX3" fmla="*/ 8182 w 10000"/>
              <a:gd name="connsiteY3" fmla="*/ 381 h 10800"/>
              <a:gd name="connsiteX4" fmla="*/ 10000 w 10000"/>
              <a:gd name="connsiteY4" fmla="*/ 1734 h 10800"/>
              <a:gd name="connsiteX5" fmla="*/ 10000 w 10000"/>
              <a:gd name="connsiteY5" fmla="*/ 8862 h 10800"/>
              <a:gd name="connsiteX6" fmla="*/ 7468 w 10000"/>
              <a:gd name="connsiteY6" fmla="*/ 8391 h 10800"/>
              <a:gd name="connsiteX7" fmla="*/ 5254 w 10000"/>
              <a:gd name="connsiteY7" fmla="*/ 9262 h 10800"/>
              <a:gd name="connsiteX8" fmla="*/ 2500 w 10000"/>
              <a:gd name="connsiteY8" fmla="*/ 10800 h 10800"/>
              <a:gd name="connsiteX9" fmla="*/ 0 w 10000"/>
              <a:gd name="connsiteY9" fmla="*/ 8862 h 10800"/>
              <a:gd name="connsiteX10" fmla="*/ 0 w 10000"/>
              <a:gd name="connsiteY10" fmla="*/ 1361 h 10800"/>
              <a:gd name="connsiteX0" fmla="*/ 0 w 10000"/>
              <a:gd name="connsiteY0" fmla="*/ 1361 h 10800"/>
              <a:gd name="connsiteX1" fmla="*/ 2309 w 10000"/>
              <a:gd name="connsiteY1" fmla="*/ 365 h 10800"/>
              <a:gd name="connsiteX2" fmla="*/ 5000 w 10000"/>
              <a:gd name="connsiteY2" fmla="*/ 1 h 10800"/>
              <a:gd name="connsiteX3" fmla="*/ 8182 w 10000"/>
              <a:gd name="connsiteY3" fmla="*/ 381 h 10800"/>
              <a:gd name="connsiteX4" fmla="*/ 10000 w 10000"/>
              <a:gd name="connsiteY4" fmla="*/ 1734 h 10800"/>
              <a:gd name="connsiteX5" fmla="*/ 10000 w 10000"/>
              <a:gd name="connsiteY5" fmla="*/ 8862 h 10800"/>
              <a:gd name="connsiteX6" fmla="*/ 7928 w 10000"/>
              <a:gd name="connsiteY6" fmla="*/ 8817 h 10800"/>
              <a:gd name="connsiteX7" fmla="*/ 5254 w 10000"/>
              <a:gd name="connsiteY7" fmla="*/ 9262 h 10800"/>
              <a:gd name="connsiteX8" fmla="*/ 2500 w 10000"/>
              <a:gd name="connsiteY8" fmla="*/ 10800 h 10800"/>
              <a:gd name="connsiteX9" fmla="*/ 0 w 10000"/>
              <a:gd name="connsiteY9" fmla="*/ 8862 h 10800"/>
              <a:gd name="connsiteX10" fmla="*/ 0 w 10000"/>
              <a:gd name="connsiteY10" fmla="*/ 1361 h 10800"/>
              <a:gd name="connsiteX0" fmla="*/ 0 w 10000"/>
              <a:gd name="connsiteY0" fmla="*/ 1361 h 10887"/>
              <a:gd name="connsiteX1" fmla="*/ 2309 w 10000"/>
              <a:gd name="connsiteY1" fmla="*/ 365 h 10887"/>
              <a:gd name="connsiteX2" fmla="*/ 5000 w 10000"/>
              <a:gd name="connsiteY2" fmla="*/ 1 h 10887"/>
              <a:gd name="connsiteX3" fmla="*/ 8182 w 10000"/>
              <a:gd name="connsiteY3" fmla="*/ 381 h 10887"/>
              <a:gd name="connsiteX4" fmla="*/ 10000 w 10000"/>
              <a:gd name="connsiteY4" fmla="*/ 1734 h 10887"/>
              <a:gd name="connsiteX5" fmla="*/ 10000 w 10000"/>
              <a:gd name="connsiteY5" fmla="*/ 10887 h 10887"/>
              <a:gd name="connsiteX6" fmla="*/ 7928 w 10000"/>
              <a:gd name="connsiteY6" fmla="*/ 8817 h 10887"/>
              <a:gd name="connsiteX7" fmla="*/ 5254 w 10000"/>
              <a:gd name="connsiteY7" fmla="*/ 9262 h 10887"/>
              <a:gd name="connsiteX8" fmla="*/ 2500 w 10000"/>
              <a:gd name="connsiteY8" fmla="*/ 10800 h 10887"/>
              <a:gd name="connsiteX9" fmla="*/ 0 w 10000"/>
              <a:gd name="connsiteY9" fmla="*/ 8862 h 10887"/>
              <a:gd name="connsiteX10" fmla="*/ 0 w 10000"/>
              <a:gd name="connsiteY10" fmla="*/ 1361 h 10887"/>
              <a:gd name="connsiteX0" fmla="*/ 0 w 10000"/>
              <a:gd name="connsiteY0" fmla="*/ 1361 h 10887"/>
              <a:gd name="connsiteX1" fmla="*/ 603 w 10000"/>
              <a:gd name="connsiteY1" fmla="*/ 1339 h 10887"/>
              <a:gd name="connsiteX2" fmla="*/ 2309 w 10000"/>
              <a:gd name="connsiteY2" fmla="*/ 365 h 10887"/>
              <a:gd name="connsiteX3" fmla="*/ 5000 w 10000"/>
              <a:gd name="connsiteY3" fmla="*/ 1 h 10887"/>
              <a:gd name="connsiteX4" fmla="*/ 8182 w 10000"/>
              <a:gd name="connsiteY4" fmla="*/ 381 h 10887"/>
              <a:gd name="connsiteX5" fmla="*/ 10000 w 10000"/>
              <a:gd name="connsiteY5" fmla="*/ 1734 h 10887"/>
              <a:gd name="connsiteX6" fmla="*/ 10000 w 10000"/>
              <a:gd name="connsiteY6" fmla="*/ 10887 h 10887"/>
              <a:gd name="connsiteX7" fmla="*/ 7928 w 10000"/>
              <a:gd name="connsiteY7" fmla="*/ 8817 h 10887"/>
              <a:gd name="connsiteX8" fmla="*/ 5254 w 10000"/>
              <a:gd name="connsiteY8" fmla="*/ 9262 h 10887"/>
              <a:gd name="connsiteX9" fmla="*/ 2500 w 10000"/>
              <a:gd name="connsiteY9" fmla="*/ 10800 h 10887"/>
              <a:gd name="connsiteX10" fmla="*/ 0 w 10000"/>
              <a:gd name="connsiteY10" fmla="*/ 8862 h 10887"/>
              <a:gd name="connsiteX11" fmla="*/ 0 w 10000"/>
              <a:gd name="connsiteY11" fmla="*/ 1361 h 10887"/>
              <a:gd name="connsiteX0" fmla="*/ 0 w 10000"/>
              <a:gd name="connsiteY0" fmla="*/ 1361 h 10887"/>
              <a:gd name="connsiteX1" fmla="*/ 555 w 10000"/>
              <a:gd name="connsiteY1" fmla="*/ 1152 h 10887"/>
              <a:gd name="connsiteX2" fmla="*/ 2309 w 10000"/>
              <a:gd name="connsiteY2" fmla="*/ 365 h 10887"/>
              <a:gd name="connsiteX3" fmla="*/ 5000 w 10000"/>
              <a:gd name="connsiteY3" fmla="*/ 1 h 10887"/>
              <a:gd name="connsiteX4" fmla="*/ 8182 w 10000"/>
              <a:gd name="connsiteY4" fmla="*/ 381 h 10887"/>
              <a:gd name="connsiteX5" fmla="*/ 10000 w 10000"/>
              <a:gd name="connsiteY5" fmla="*/ 1734 h 10887"/>
              <a:gd name="connsiteX6" fmla="*/ 10000 w 10000"/>
              <a:gd name="connsiteY6" fmla="*/ 10887 h 10887"/>
              <a:gd name="connsiteX7" fmla="*/ 7928 w 10000"/>
              <a:gd name="connsiteY7" fmla="*/ 8817 h 10887"/>
              <a:gd name="connsiteX8" fmla="*/ 5254 w 10000"/>
              <a:gd name="connsiteY8" fmla="*/ 9262 h 10887"/>
              <a:gd name="connsiteX9" fmla="*/ 2500 w 10000"/>
              <a:gd name="connsiteY9" fmla="*/ 10800 h 10887"/>
              <a:gd name="connsiteX10" fmla="*/ 0 w 10000"/>
              <a:gd name="connsiteY10" fmla="*/ 8862 h 10887"/>
              <a:gd name="connsiteX11" fmla="*/ 0 w 10000"/>
              <a:gd name="connsiteY11" fmla="*/ 1361 h 10887"/>
              <a:gd name="connsiteX0" fmla="*/ 0 w 10000"/>
              <a:gd name="connsiteY0" fmla="*/ 1361 h 10887"/>
              <a:gd name="connsiteX1" fmla="*/ 555 w 10000"/>
              <a:gd name="connsiteY1" fmla="*/ 1152 h 10887"/>
              <a:gd name="connsiteX2" fmla="*/ 2309 w 10000"/>
              <a:gd name="connsiteY2" fmla="*/ 365 h 10887"/>
              <a:gd name="connsiteX3" fmla="*/ 5000 w 10000"/>
              <a:gd name="connsiteY3" fmla="*/ 1 h 10887"/>
              <a:gd name="connsiteX4" fmla="*/ 8182 w 10000"/>
              <a:gd name="connsiteY4" fmla="*/ 381 h 10887"/>
              <a:gd name="connsiteX5" fmla="*/ 10000 w 10000"/>
              <a:gd name="connsiteY5" fmla="*/ 1734 h 10887"/>
              <a:gd name="connsiteX6" fmla="*/ 10000 w 10000"/>
              <a:gd name="connsiteY6" fmla="*/ 10887 h 10887"/>
              <a:gd name="connsiteX7" fmla="*/ 7928 w 10000"/>
              <a:gd name="connsiteY7" fmla="*/ 8817 h 10887"/>
              <a:gd name="connsiteX8" fmla="*/ 5254 w 10000"/>
              <a:gd name="connsiteY8" fmla="*/ 9262 h 10887"/>
              <a:gd name="connsiteX9" fmla="*/ 2500 w 10000"/>
              <a:gd name="connsiteY9" fmla="*/ 10800 h 10887"/>
              <a:gd name="connsiteX10" fmla="*/ 0 w 10000"/>
              <a:gd name="connsiteY10" fmla="*/ 8862 h 10887"/>
              <a:gd name="connsiteX11" fmla="*/ 0 w 10000"/>
              <a:gd name="connsiteY11" fmla="*/ 1361 h 10887"/>
              <a:gd name="connsiteX0" fmla="*/ 0 w 10000"/>
              <a:gd name="connsiteY0" fmla="*/ 1361 h 10887"/>
              <a:gd name="connsiteX1" fmla="*/ 270 w 10000"/>
              <a:gd name="connsiteY1" fmla="*/ 1339 h 10887"/>
              <a:gd name="connsiteX2" fmla="*/ 555 w 10000"/>
              <a:gd name="connsiteY2" fmla="*/ 1152 h 10887"/>
              <a:gd name="connsiteX3" fmla="*/ 2309 w 10000"/>
              <a:gd name="connsiteY3" fmla="*/ 365 h 10887"/>
              <a:gd name="connsiteX4" fmla="*/ 5000 w 10000"/>
              <a:gd name="connsiteY4" fmla="*/ 1 h 10887"/>
              <a:gd name="connsiteX5" fmla="*/ 8182 w 10000"/>
              <a:gd name="connsiteY5" fmla="*/ 381 h 10887"/>
              <a:gd name="connsiteX6" fmla="*/ 10000 w 10000"/>
              <a:gd name="connsiteY6" fmla="*/ 1734 h 10887"/>
              <a:gd name="connsiteX7" fmla="*/ 10000 w 10000"/>
              <a:gd name="connsiteY7" fmla="*/ 10887 h 10887"/>
              <a:gd name="connsiteX8" fmla="*/ 7928 w 10000"/>
              <a:gd name="connsiteY8" fmla="*/ 8817 h 10887"/>
              <a:gd name="connsiteX9" fmla="*/ 5254 w 10000"/>
              <a:gd name="connsiteY9" fmla="*/ 9262 h 10887"/>
              <a:gd name="connsiteX10" fmla="*/ 2500 w 10000"/>
              <a:gd name="connsiteY10" fmla="*/ 10800 h 10887"/>
              <a:gd name="connsiteX11" fmla="*/ 0 w 10000"/>
              <a:gd name="connsiteY11" fmla="*/ 8862 h 10887"/>
              <a:gd name="connsiteX12" fmla="*/ 0 w 10000"/>
              <a:gd name="connsiteY12" fmla="*/ 1361 h 10887"/>
              <a:gd name="connsiteX0" fmla="*/ 270 w 10000"/>
              <a:gd name="connsiteY0" fmla="*/ 1339 h 10887"/>
              <a:gd name="connsiteX1" fmla="*/ 555 w 10000"/>
              <a:gd name="connsiteY1" fmla="*/ 1152 h 10887"/>
              <a:gd name="connsiteX2" fmla="*/ 2309 w 10000"/>
              <a:gd name="connsiteY2" fmla="*/ 365 h 10887"/>
              <a:gd name="connsiteX3" fmla="*/ 5000 w 10000"/>
              <a:gd name="connsiteY3" fmla="*/ 1 h 10887"/>
              <a:gd name="connsiteX4" fmla="*/ 8182 w 10000"/>
              <a:gd name="connsiteY4" fmla="*/ 381 h 10887"/>
              <a:gd name="connsiteX5" fmla="*/ 10000 w 10000"/>
              <a:gd name="connsiteY5" fmla="*/ 1734 h 10887"/>
              <a:gd name="connsiteX6" fmla="*/ 10000 w 10000"/>
              <a:gd name="connsiteY6" fmla="*/ 10887 h 10887"/>
              <a:gd name="connsiteX7" fmla="*/ 7928 w 10000"/>
              <a:gd name="connsiteY7" fmla="*/ 8817 h 10887"/>
              <a:gd name="connsiteX8" fmla="*/ 5254 w 10000"/>
              <a:gd name="connsiteY8" fmla="*/ 9262 h 10887"/>
              <a:gd name="connsiteX9" fmla="*/ 2500 w 10000"/>
              <a:gd name="connsiteY9" fmla="*/ 10800 h 10887"/>
              <a:gd name="connsiteX10" fmla="*/ 0 w 10000"/>
              <a:gd name="connsiteY10" fmla="*/ 8862 h 10887"/>
              <a:gd name="connsiteX11" fmla="*/ 100 w 10000"/>
              <a:gd name="connsiteY11" fmla="*/ 1529 h 10887"/>
              <a:gd name="connsiteX0" fmla="*/ 270 w 10000"/>
              <a:gd name="connsiteY0" fmla="*/ 1339 h 10887"/>
              <a:gd name="connsiteX1" fmla="*/ 555 w 10000"/>
              <a:gd name="connsiteY1" fmla="*/ 1152 h 10887"/>
              <a:gd name="connsiteX2" fmla="*/ 2309 w 10000"/>
              <a:gd name="connsiteY2" fmla="*/ 365 h 10887"/>
              <a:gd name="connsiteX3" fmla="*/ 5000 w 10000"/>
              <a:gd name="connsiteY3" fmla="*/ 1 h 10887"/>
              <a:gd name="connsiteX4" fmla="*/ 8182 w 10000"/>
              <a:gd name="connsiteY4" fmla="*/ 381 h 10887"/>
              <a:gd name="connsiteX5" fmla="*/ 10000 w 10000"/>
              <a:gd name="connsiteY5" fmla="*/ 1734 h 10887"/>
              <a:gd name="connsiteX6" fmla="*/ 10000 w 10000"/>
              <a:gd name="connsiteY6" fmla="*/ 10887 h 10887"/>
              <a:gd name="connsiteX7" fmla="*/ 7928 w 10000"/>
              <a:gd name="connsiteY7" fmla="*/ 8817 h 10887"/>
              <a:gd name="connsiteX8" fmla="*/ 5254 w 10000"/>
              <a:gd name="connsiteY8" fmla="*/ 9262 h 10887"/>
              <a:gd name="connsiteX9" fmla="*/ 2500 w 10000"/>
              <a:gd name="connsiteY9" fmla="*/ 10800 h 10887"/>
              <a:gd name="connsiteX10" fmla="*/ 0 w 10000"/>
              <a:gd name="connsiteY10" fmla="*/ 8862 h 10887"/>
              <a:gd name="connsiteX11" fmla="*/ 21 w 10000"/>
              <a:gd name="connsiteY11" fmla="*/ 1422 h 10887"/>
              <a:gd name="connsiteX0" fmla="*/ 270 w 10000"/>
              <a:gd name="connsiteY0" fmla="*/ 1339 h 10887"/>
              <a:gd name="connsiteX1" fmla="*/ 555 w 10000"/>
              <a:gd name="connsiteY1" fmla="*/ 1152 h 10887"/>
              <a:gd name="connsiteX2" fmla="*/ 2261 w 10000"/>
              <a:gd name="connsiteY2" fmla="*/ 418 h 10887"/>
              <a:gd name="connsiteX3" fmla="*/ 5000 w 10000"/>
              <a:gd name="connsiteY3" fmla="*/ 1 h 10887"/>
              <a:gd name="connsiteX4" fmla="*/ 8182 w 10000"/>
              <a:gd name="connsiteY4" fmla="*/ 381 h 10887"/>
              <a:gd name="connsiteX5" fmla="*/ 10000 w 10000"/>
              <a:gd name="connsiteY5" fmla="*/ 1734 h 10887"/>
              <a:gd name="connsiteX6" fmla="*/ 10000 w 10000"/>
              <a:gd name="connsiteY6" fmla="*/ 10887 h 10887"/>
              <a:gd name="connsiteX7" fmla="*/ 7928 w 10000"/>
              <a:gd name="connsiteY7" fmla="*/ 8817 h 10887"/>
              <a:gd name="connsiteX8" fmla="*/ 5254 w 10000"/>
              <a:gd name="connsiteY8" fmla="*/ 9262 h 10887"/>
              <a:gd name="connsiteX9" fmla="*/ 2500 w 10000"/>
              <a:gd name="connsiteY9" fmla="*/ 10800 h 10887"/>
              <a:gd name="connsiteX10" fmla="*/ 0 w 10000"/>
              <a:gd name="connsiteY10" fmla="*/ 8862 h 10887"/>
              <a:gd name="connsiteX11" fmla="*/ 21 w 10000"/>
              <a:gd name="connsiteY11" fmla="*/ 1422 h 10887"/>
              <a:gd name="connsiteX0" fmla="*/ 270 w 10000"/>
              <a:gd name="connsiteY0" fmla="*/ 1342 h 10890"/>
              <a:gd name="connsiteX1" fmla="*/ 555 w 10000"/>
              <a:gd name="connsiteY1" fmla="*/ 1155 h 10890"/>
              <a:gd name="connsiteX2" fmla="*/ 2261 w 10000"/>
              <a:gd name="connsiteY2" fmla="*/ 421 h 10890"/>
              <a:gd name="connsiteX3" fmla="*/ 5000 w 10000"/>
              <a:gd name="connsiteY3" fmla="*/ 4 h 10890"/>
              <a:gd name="connsiteX4" fmla="*/ 8182 w 10000"/>
              <a:gd name="connsiteY4" fmla="*/ 677 h 10890"/>
              <a:gd name="connsiteX5" fmla="*/ 10000 w 10000"/>
              <a:gd name="connsiteY5" fmla="*/ 1737 h 10890"/>
              <a:gd name="connsiteX6" fmla="*/ 10000 w 10000"/>
              <a:gd name="connsiteY6" fmla="*/ 10890 h 10890"/>
              <a:gd name="connsiteX7" fmla="*/ 7928 w 10000"/>
              <a:gd name="connsiteY7" fmla="*/ 8820 h 10890"/>
              <a:gd name="connsiteX8" fmla="*/ 5254 w 10000"/>
              <a:gd name="connsiteY8" fmla="*/ 9265 h 10890"/>
              <a:gd name="connsiteX9" fmla="*/ 2500 w 10000"/>
              <a:gd name="connsiteY9" fmla="*/ 10803 h 10890"/>
              <a:gd name="connsiteX10" fmla="*/ 0 w 10000"/>
              <a:gd name="connsiteY10" fmla="*/ 8865 h 10890"/>
              <a:gd name="connsiteX11" fmla="*/ 21 w 10000"/>
              <a:gd name="connsiteY11" fmla="*/ 1425 h 10890"/>
              <a:gd name="connsiteX0" fmla="*/ 270 w 10000"/>
              <a:gd name="connsiteY0" fmla="*/ 1340 h 10888"/>
              <a:gd name="connsiteX1" fmla="*/ 555 w 10000"/>
              <a:gd name="connsiteY1" fmla="*/ 1153 h 10888"/>
              <a:gd name="connsiteX2" fmla="*/ 2261 w 10000"/>
              <a:gd name="connsiteY2" fmla="*/ 419 h 10888"/>
              <a:gd name="connsiteX3" fmla="*/ 5000 w 10000"/>
              <a:gd name="connsiteY3" fmla="*/ 2 h 10888"/>
              <a:gd name="connsiteX4" fmla="*/ 8182 w 10000"/>
              <a:gd name="connsiteY4" fmla="*/ 568 h 10888"/>
              <a:gd name="connsiteX5" fmla="*/ 10000 w 10000"/>
              <a:gd name="connsiteY5" fmla="*/ 1735 h 10888"/>
              <a:gd name="connsiteX6" fmla="*/ 10000 w 10000"/>
              <a:gd name="connsiteY6" fmla="*/ 10888 h 10888"/>
              <a:gd name="connsiteX7" fmla="*/ 7928 w 10000"/>
              <a:gd name="connsiteY7" fmla="*/ 8818 h 10888"/>
              <a:gd name="connsiteX8" fmla="*/ 5254 w 10000"/>
              <a:gd name="connsiteY8" fmla="*/ 9263 h 10888"/>
              <a:gd name="connsiteX9" fmla="*/ 2500 w 10000"/>
              <a:gd name="connsiteY9" fmla="*/ 10801 h 10888"/>
              <a:gd name="connsiteX10" fmla="*/ 0 w 10000"/>
              <a:gd name="connsiteY10" fmla="*/ 8863 h 10888"/>
              <a:gd name="connsiteX11" fmla="*/ 21 w 10000"/>
              <a:gd name="connsiteY11" fmla="*/ 1423 h 1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888">
                <a:moveTo>
                  <a:pt x="270" y="1340"/>
                </a:moveTo>
                <a:cubicBezTo>
                  <a:pt x="362" y="1305"/>
                  <a:pt x="186" y="1226"/>
                  <a:pt x="555" y="1153"/>
                </a:cubicBezTo>
                <a:cubicBezTo>
                  <a:pt x="940" y="987"/>
                  <a:pt x="1520" y="611"/>
                  <a:pt x="2261" y="419"/>
                </a:cubicBezTo>
                <a:cubicBezTo>
                  <a:pt x="3002" y="227"/>
                  <a:pt x="4013" y="-23"/>
                  <a:pt x="5000" y="2"/>
                </a:cubicBezTo>
                <a:cubicBezTo>
                  <a:pt x="5987" y="27"/>
                  <a:pt x="7349" y="280"/>
                  <a:pt x="8182" y="568"/>
                </a:cubicBezTo>
                <a:cubicBezTo>
                  <a:pt x="9015" y="857"/>
                  <a:pt x="10000" y="1107"/>
                  <a:pt x="10000" y="1735"/>
                </a:cubicBezTo>
                <a:lnTo>
                  <a:pt x="10000" y="10888"/>
                </a:lnTo>
                <a:cubicBezTo>
                  <a:pt x="10000" y="10261"/>
                  <a:pt x="8719" y="9089"/>
                  <a:pt x="7928" y="8818"/>
                </a:cubicBezTo>
                <a:cubicBezTo>
                  <a:pt x="7137" y="8547"/>
                  <a:pt x="6159" y="8933"/>
                  <a:pt x="5254" y="9263"/>
                </a:cubicBezTo>
                <a:cubicBezTo>
                  <a:pt x="4349" y="9593"/>
                  <a:pt x="3881" y="10801"/>
                  <a:pt x="2500" y="10801"/>
                </a:cubicBezTo>
                <a:cubicBezTo>
                  <a:pt x="1119" y="10801"/>
                  <a:pt x="0" y="9491"/>
                  <a:pt x="0" y="8863"/>
                </a:cubicBezTo>
                <a:cubicBezTo>
                  <a:pt x="0" y="6363"/>
                  <a:pt x="21" y="1423"/>
                  <a:pt x="21" y="1423"/>
                </a:cubicBezTo>
              </a:path>
            </a:pathLst>
          </a:custGeom>
          <a:solidFill>
            <a:schemeClr val="bg1">
              <a:lumMod val="85000"/>
              <a:lumOff val="15000"/>
              <a:alpha val="286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701" y="6096000"/>
            <a:ext cx="798458" cy="587828"/>
          </a:xfrm>
          <a:prstGeom prst="rect">
            <a:avLst/>
          </a:prstGeom>
        </p:spPr>
      </p:pic>
    </p:spTree>
    <p:extLst>
      <p:ext uri="{BB962C8B-B14F-4D97-AF65-F5344CB8AC3E}">
        <p14:creationId xmlns:p14="http://schemas.microsoft.com/office/powerpoint/2010/main" val="17964786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nssl.noaa.gov/education/svrwx101/floods/" TargetMode="External"/><Relationship Id="rId13" Type="http://schemas.openxmlformats.org/officeDocument/2006/relationships/hyperlink" Target="http://www.nssl.noaa.gov/education/svrwx101/tornadoes/" TargetMode="External"/><Relationship Id="rId18" Type="http://schemas.openxmlformats.org/officeDocument/2006/relationships/image" Target="../media/image4.png"/><Relationship Id="rId3" Type="http://schemas.openxmlformats.org/officeDocument/2006/relationships/hyperlink" Target="http://www.nssl.noaa.gov/education/svrwx101/wind/" TargetMode="External"/><Relationship Id="rId7" Type="http://schemas.openxmlformats.org/officeDocument/2006/relationships/hyperlink" Target="http://www.ready.gov/heat" TargetMode="External"/><Relationship Id="rId12" Type="http://schemas.openxmlformats.org/officeDocument/2006/relationships/hyperlink" Target="http://www.nssl.noaa.gov/education/svrwx101/thunderstorms/" TargetMode="External"/><Relationship Id="rId17" Type="http://schemas.openxmlformats.org/officeDocument/2006/relationships/hyperlink" Target="http://ga.water.usgs.gov/edu/sinkholes.html" TargetMode="External"/><Relationship Id="rId2" Type="http://schemas.openxmlformats.org/officeDocument/2006/relationships/hyperlink" Target="http://www.usda.gov/documents/AGRICULTURAL_PESTS_AND_DISEASES.pdf" TargetMode="External"/><Relationship Id="rId16" Type="http://schemas.openxmlformats.org/officeDocument/2006/relationships/hyperlink" Target="http://www.nssl.noaa.gov/education/svrwx101/winter/" TargetMode="External"/><Relationship Id="rId1" Type="http://schemas.openxmlformats.org/officeDocument/2006/relationships/slideLayout" Target="../slideLayouts/slideLayout2.xml"/><Relationship Id="rId6" Type="http://schemas.openxmlformats.org/officeDocument/2006/relationships/hyperlink" Target="http://www.ready.gov/pandemic" TargetMode="External"/><Relationship Id="rId11" Type="http://schemas.openxmlformats.org/officeDocument/2006/relationships/hyperlink" Target="http://www.ready.gov/landslides-debris-flow" TargetMode="External"/><Relationship Id="rId5" Type="http://schemas.openxmlformats.org/officeDocument/2006/relationships/hyperlink" Target="http://www.ready.gov/earthquakes" TargetMode="External"/><Relationship Id="rId15" Type="http://schemas.openxmlformats.org/officeDocument/2006/relationships/hyperlink" Target="http://www.ready.gov/wildfires" TargetMode="External"/><Relationship Id="rId10" Type="http://schemas.openxmlformats.org/officeDocument/2006/relationships/hyperlink" Target="http://www.ready.gov/hurricanes" TargetMode="External"/><Relationship Id="rId4" Type="http://schemas.openxmlformats.org/officeDocument/2006/relationships/hyperlink" Target="http://www.ready.gov/drought" TargetMode="External"/><Relationship Id="rId9" Type="http://schemas.openxmlformats.org/officeDocument/2006/relationships/hyperlink" Target="http://www.nssl.noaa.gov/education/svrwx101/hail/" TargetMode="External"/><Relationship Id="rId14" Type="http://schemas.openxmlformats.org/officeDocument/2006/relationships/hyperlink" Target="http://www.ready.gov/tsunami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www.ready.gov/biological-threats" TargetMode="External"/><Relationship Id="rId3" Type="http://schemas.openxmlformats.org/officeDocument/2006/relationships/hyperlink" Target="http://www.ready.gov/blackouts" TargetMode="External"/><Relationship Id="rId7" Type="http://schemas.openxmlformats.org/officeDocument/2006/relationships/hyperlink" Target="http://www.ready.gov/chemical-threats" TargetMode="External"/><Relationship Id="rId12" Type="http://schemas.openxmlformats.org/officeDocument/2006/relationships/image" Target="../media/image4.png"/><Relationship Id="rId2" Type="http://schemas.openxmlformats.org/officeDocument/2006/relationships/hyperlink" Target="http://www.ready.gov/hazardous-materials-incidents" TargetMode="External"/><Relationship Id="rId1" Type="http://schemas.openxmlformats.org/officeDocument/2006/relationships/slideLayout" Target="../slideLayouts/slideLayout2.xml"/><Relationship Id="rId6" Type="http://schemas.openxmlformats.org/officeDocument/2006/relationships/hyperlink" Target="http://www.ready.gov/radiological-dispersion-device-rdd" TargetMode="External"/><Relationship Id="rId11" Type="http://schemas.openxmlformats.org/officeDocument/2006/relationships/hyperlink" Target="http://mexico.usembassy.gov/eng/eacs_unrest_preparedness.html" TargetMode="External"/><Relationship Id="rId5" Type="http://schemas.openxmlformats.org/officeDocument/2006/relationships/hyperlink" Target="http://www.ready.gov/nuclear-blast" TargetMode="External"/><Relationship Id="rId10" Type="http://schemas.openxmlformats.org/officeDocument/2006/relationships/hyperlink" Target="http://www.ready.gov/explosions" TargetMode="External"/><Relationship Id="rId4" Type="http://schemas.openxmlformats.org/officeDocument/2006/relationships/hyperlink" Target="http://www.ready.gov/nuclear-power-plants" TargetMode="External"/><Relationship Id="rId9" Type="http://schemas.openxmlformats.org/officeDocument/2006/relationships/hyperlink" Target="http://www.ready.gov/cyber-attac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1025"/>
            <a:ext cx="8229600" cy="1576387"/>
          </a:xfrm>
        </p:spPr>
        <p:txBody>
          <a:bodyPr/>
          <a:lstStyle/>
          <a:p>
            <a:r>
              <a:rPr lang="en-US" b="0" dirty="0" smtClean="0">
                <a:ln>
                  <a:noFill/>
                </a:ln>
                <a:latin typeface="Times New Roman" panose="02020603050405020304" pitchFamily="18" charset="0"/>
                <a:cs typeface="Times New Roman" panose="02020603050405020304" pitchFamily="18" charset="0"/>
              </a:rPr>
              <a:t>NCSC 2016</a:t>
            </a:r>
            <a:r>
              <a:rPr lang="en-US" b="0" dirty="0">
                <a:ln>
                  <a:noFill/>
                </a:ln>
                <a:latin typeface="Times New Roman" panose="02020603050405020304" pitchFamily="18" charset="0"/>
                <a:cs typeface="Times New Roman" panose="02020603050405020304" pitchFamily="18" charset="0"/>
              </a:rPr>
              <a:t/>
            </a:r>
            <a:br>
              <a:rPr lang="en-US" b="0" dirty="0">
                <a:ln>
                  <a:noFill/>
                </a:ln>
                <a:latin typeface="Times New Roman" panose="02020603050405020304" pitchFamily="18" charset="0"/>
                <a:cs typeface="Times New Roman" panose="02020603050405020304" pitchFamily="18" charset="0"/>
              </a:rPr>
            </a:br>
            <a:r>
              <a:rPr lang="en-US" sz="2200" b="0" dirty="0">
                <a:ln>
                  <a:noFill/>
                </a:ln>
                <a:latin typeface="Times New Roman" panose="02020603050405020304" pitchFamily="18" charset="0"/>
                <a:cs typeface="Times New Roman" panose="02020603050405020304" pitchFamily="18" charset="0"/>
              </a:rPr>
              <a:t>Focal Theme</a:t>
            </a:r>
            <a:br>
              <a:rPr lang="en-US" sz="2200" b="0" dirty="0">
                <a:ln>
                  <a:noFill/>
                </a:ln>
                <a:latin typeface="Times New Roman" panose="02020603050405020304" pitchFamily="18" charset="0"/>
                <a:cs typeface="Times New Roman" panose="02020603050405020304" pitchFamily="18" charset="0"/>
              </a:rPr>
            </a:br>
            <a:r>
              <a:rPr lang="en-US" sz="2200" b="0" dirty="0">
                <a:ln>
                  <a:noFill/>
                </a:ln>
                <a:solidFill>
                  <a:srgbClr val="FFC000"/>
                </a:solidFill>
                <a:latin typeface="Times New Roman" panose="02020603050405020304" pitchFamily="18" charset="0"/>
                <a:cs typeface="Times New Roman" panose="02020603050405020304" pitchFamily="18" charset="0"/>
              </a:rPr>
              <a:t>Science, Technology </a:t>
            </a:r>
            <a:r>
              <a:rPr lang="en-US" sz="2200" b="0" dirty="0" smtClean="0">
                <a:ln>
                  <a:noFill/>
                </a:ln>
                <a:solidFill>
                  <a:srgbClr val="FFC000"/>
                </a:solidFill>
                <a:latin typeface="Times New Roman" panose="02020603050405020304" pitchFamily="18" charset="0"/>
                <a:cs typeface="Times New Roman" panose="02020603050405020304" pitchFamily="18" charset="0"/>
              </a:rPr>
              <a:t>and Innovation </a:t>
            </a:r>
            <a:r>
              <a:rPr lang="en-US" sz="2200" b="0" dirty="0">
                <a:ln>
                  <a:noFill/>
                </a:ln>
                <a:solidFill>
                  <a:srgbClr val="FFC000"/>
                </a:solidFill>
                <a:latin typeface="Times New Roman" panose="02020603050405020304" pitchFamily="18" charset="0"/>
                <a:cs typeface="Times New Roman" panose="02020603050405020304" pitchFamily="18" charset="0"/>
              </a:rPr>
              <a:t>for Sustainable Development</a:t>
            </a:r>
            <a:endParaRPr lang="en-IN"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3936134"/>
            <a:ext cx="8763000" cy="1828800"/>
          </a:xfrm>
        </p:spPr>
        <p:txBody>
          <a:bodyPr/>
          <a:lstStyle/>
          <a:p>
            <a:pPr marL="585216" lvl="1" indent="0" algn="ctr">
              <a:buNone/>
            </a:pPr>
            <a:r>
              <a:rPr lang="en-US" sz="6000" dirty="0"/>
              <a:t>State Level Orientation Workshop</a:t>
            </a:r>
          </a:p>
          <a:p>
            <a:pPr lvl="1"/>
            <a:endParaRPr lang="en-IN" dirty="0"/>
          </a:p>
        </p:txBody>
      </p:sp>
      <p:sp>
        <p:nvSpPr>
          <p:cNvPr id="4" name="Title 1"/>
          <p:cNvSpPr txBox="1">
            <a:spLocks/>
          </p:cNvSpPr>
          <p:nvPr/>
        </p:nvSpPr>
        <p:spPr>
          <a:xfrm>
            <a:off x="762000" y="381000"/>
            <a:ext cx="7772400" cy="1470025"/>
          </a:xfrm>
          <a:prstGeom prst="rect">
            <a:avLst/>
          </a:prstGeom>
        </p:spPr>
        <p:txBody>
          <a:bodyPr>
            <a:normAutofit/>
          </a:bodyPr>
          <a:lstStyle>
            <a:lvl1pPr algn="ctr" rtl="0" eaLnBrk="1" latinLnBrk="0" hangingPunct="1">
              <a:spcBef>
                <a:spcPct val="0"/>
              </a:spcBef>
              <a:buNone/>
              <a:defRPr kumimoji="0" sz="4400" b="1" kern="1200" cap="none" baseline="0">
                <a:ln w="6350">
                  <a:noFill/>
                </a:ln>
                <a:solidFill>
                  <a:schemeClr val="tx1"/>
                </a:solidFill>
                <a:effectLst/>
                <a:latin typeface="+mn-lt"/>
                <a:ea typeface="+mj-ea"/>
                <a:cs typeface="+mj-cs"/>
              </a:defRPr>
            </a:lvl1pPr>
          </a:lstStyle>
          <a:p>
            <a:endParaRPr lang="en-US" sz="2200" dirty="0">
              <a:solidFill>
                <a:srgbClr val="0070C0"/>
              </a:solidFill>
            </a:endParaRPr>
          </a:p>
        </p:txBody>
      </p:sp>
      <p:pic>
        <p:nvPicPr>
          <p:cNvPr id="6"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51286"/>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33400" y="152390"/>
            <a:ext cx="8229600" cy="797884"/>
          </a:xfrm>
          <a:prstGeom prst="rect">
            <a:avLst/>
          </a:prstGeom>
        </p:spPr>
        <p:txBody>
          <a:bodyPr/>
          <a:lstStyle>
            <a:lvl1pPr algn="ctr" rtl="0" eaLnBrk="1" latinLnBrk="0" hangingPunct="1">
              <a:spcBef>
                <a:spcPct val="0"/>
              </a:spcBef>
              <a:buNone/>
              <a:defRPr kumimoji="0" sz="4400" b="1" kern="1200" cap="none" baseline="0">
                <a:ln w="6350">
                  <a:noFill/>
                </a:ln>
                <a:solidFill>
                  <a:schemeClr val="tx1"/>
                </a:solidFill>
                <a:effectLst/>
                <a:latin typeface="+mn-lt"/>
                <a:ea typeface="+mj-ea"/>
                <a:cs typeface="+mj-cs"/>
              </a:defRPr>
            </a:lvl1pPr>
          </a:lstStyle>
          <a:p>
            <a:pPr algn="r"/>
            <a:r>
              <a:rPr lang="en-US" b="0" dirty="0" smtClean="0">
                <a:ln>
                  <a:noFill/>
                </a:ln>
                <a:solidFill>
                  <a:srgbClr val="92D050"/>
                </a:solidFill>
                <a:latin typeface="Times New Roman" panose="02020603050405020304" pitchFamily="18" charset="0"/>
                <a:cs typeface="Times New Roman" panose="02020603050405020304" pitchFamily="18" charset="0"/>
              </a:rPr>
              <a:t>Heartily Welcome to all</a:t>
            </a:r>
            <a:endParaRPr lang="en-IN" dirty="0">
              <a:solidFill>
                <a:srgbClr val="92D05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33400" y="155256"/>
            <a:ext cx="8229600" cy="1576387"/>
          </a:xfrm>
          <a:prstGeom prst="rect">
            <a:avLst/>
          </a:prstGeom>
        </p:spPr>
        <p:txBody>
          <a:bodyPr/>
          <a:lstStyle>
            <a:lvl1pPr algn="ctr" rtl="0" eaLnBrk="1" latinLnBrk="0" hangingPunct="1">
              <a:spcBef>
                <a:spcPct val="0"/>
              </a:spcBef>
              <a:buNone/>
              <a:defRPr kumimoji="0" sz="4400" b="1" kern="1200" cap="none" baseline="0">
                <a:ln w="6350">
                  <a:noFill/>
                </a:ln>
                <a:solidFill>
                  <a:schemeClr val="tx1"/>
                </a:solidFill>
                <a:effectLst/>
                <a:latin typeface="+mn-lt"/>
                <a:ea typeface="+mj-ea"/>
                <a:cs typeface="+mj-cs"/>
              </a:defRPr>
            </a:lvl1pPr>
          </a:lstStyle>
          <a:p>
            <a:endParaRPr lang="en-IN"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0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3505200" cy="715962"/>
          </a:xfrm>
        </p:spPr>
        <p:txBody>
          <a:bodyPr/>
          <a:lstStyle/>
          <a:p>
            <a:r>
              <a:rPr lang="en-US" sz="4000" dirty="0"/>
              <a:t>Definitions</a:t>
            </a:r>
            <a:endParaRPr lang="en-IN" sz="4000" dirty="0"/>
          </a:p>
        </p:txBody>
      </p:sp>
      <p:sp>
        <p:nvSpPr>
          <p:cNvPr id="3" name="Content Placeholder 2"/>
          <p:cNvSpPr>
            <a:spLocks noGrp="1"/>
          </p:cNvSpPr>
          <p:nvPr>
            <p:ph idx="1"/>
          </p:nvPr>
        </p:nvSpPr>
        <p:spPr>
          <a:xfrm>
            <a:off x="0" y="1371600"/>
            <a:ext cx="8686800" cy="4114800"/>
          </a:xfrm>
        </p:spPr>
        <p:txBody>
          <a:bodyPr/>
          <a:lstStyle/>
          <a:p>
            <a:pPr algn="just"/>
            <a:r>
              <a:rPr lang="en-IN" sz="2400" dirty="0" smtClean="0"/>
              <a:t>Dictionary </a:t>
            </a:r>
            <a:r>
              <a:rPr lang="en-IN" sz="2400" dirty="0"/>
              <a:t>meaning of "disaster" may be taken as: "a sudden accident or natural event that causes great damage or loss of life“. The biggest problem with the disasters is the suddenness and swiftness with which they arrive</a:t>
            </a:r>
            <a:r>
              <a:rPr lang="en-IN" sz="2400" dirty="0" smtClean="0"/>
              <a:t>.</a:t>
            </a:r>
          </a:p>
          <a:p>
            <a:pPr algn="just"/>
            <a:endParaRPr lang="en-IN" sz="2400" dirty="0"/>
          </a:p>
          <a:p>
            <a:pPr marL="137160" indent="0" algn="just">
              <a:buNone/>
            </a:pPr>
            <a:r>
              <a:rPr lang="en-IN" sz="2400" dirty="0" smtClean="0"/>
              <a:t>	Earthquakes</a:t>
            </a:r>
            <a:r>
              <a:rPr lang="en-IN" sz="2400" dirty="0"/>
              <a:t>, industrial accidents, oil-spills, forest-fires, </a:t>
            </a:r>
            <a:r>
              <a:rPr lang="en-IN" sz="2400" dirty="0" smtClean="0"/>
              <a:t>	terrorist activities </a:t>
            </a:r>
            <a:r>
              <a:rPr lang="en-IN" sz="2400" dirty="0"/>
              <a:t>etc. are some of the more commonly </a:t>
            </a:r>
            <a:r>
              <a:rPr lang="en-IN" sz="2400" dirty="0" smtClean="0"/>
              <a:t>	encountered 	disasters</a:t>
            </a:r>
            <a:endParaRPr lang="en-US" sz="2400" dirty="0" smtClean="0"/>
          </a:p>
          <a:p>
            <a:pPr marL="137160" indent="0" algn="just">
              <a:buNone/>
            </a:pPr>
            <a:endParaRPr lang="en-US" sz="2400" dirty="0" smtClean="0"/>
          </a:p>
          <a:p>
            <a:pPr algn="just"/>
            <a:r>
              <a:rPr lang="en-US" sz="2400" dirty="0" smtClean="0"/>
              <a:t>Disaster management Act –NDMA- National Disaster Management Authority, Govt. of India, 2005)</a:t>
            </a:r>
            <a:endParaRPr lang="en-IN" sz="32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4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901743"/>
            <a:ext cx="16462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75" dirty="0">
                <a:solidFill>
                  <a:srgbClr val="0062BD"/>
                </a:solidFill>
                <a:latin typeface="Lato"/>
              </a:rPr>
              <a:t>     Natural Types of Disasters</a:t>
            </a:r>
          </a:p>
          <a:p>
            <a:pPr defTabSz="685800">
              <a:buFontTx/>
              <a:buChar char="•"/>
            </a:pPr>
            <a:r>
              <a:rPr lang="en-US" altLang="en-US" sz="675" dirty="0">
                <a:solidFill>
                  <a:srgbClr val="FFFFFF"/>
                </a:solidFill>
                <a:cs typeface="Arial" panose="020B0604020202020204" pitchFamily="34" charset="0"/>
              </a:rPr>
              <a:t>-</a:t>
            </a:r>
            <a:endParaRPr lang="en-US" altLang="en-US" sz="135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3962938"/>
              </p:ext>
            </p:extLst>
          </p:nvPr>
        </p:nvGraphicFramePr>
        <p:xfrm>
          <a:off x="381000" y="1904999"/>
          <a:ext cx="8534400" cy="3352801"/>
        </p:xfrm>
        <a:graphic>
          <a:graphicData uri="http://schemas.openxmlformats.org/drawingml/2006/table">
            <a:tbl>
              <a:tblPr/>
              <a:tblGrid>
                <a:gridCol w="4081670"/>
                <a:gridCol w="4452730"/>
              </a:tblGrid>
              <a:tr h="3352801">
                <a:tc>
                  <a:txBody>
                    <a:bodyPr/>
                    <a:lstStyle/>
                    <a:p>
                      <a:pPr fontAlgn="base">
                        <a:buFont typeface="Arial" panose="020B0604020202020204" pitchFamily="34" charset="0"/>
                        <a:buChar char="•"/>
                      </a:pPr>
                      <a:r>
                        <a:rPr lang="en-IN" sz="2300" b="0" u="none" strike="noStrike" dirty="0">
                          <a:solidFill>
                            <a:schemeClr val="accent4"/>
                          </a:solidFill>
                          <a:effectLst/>
                          <a:hlinkClick r:id="rId2"/>
                        </a:rPr>
                        <a:t>Agricultural diseases &amp; pests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3"/>
                        </a:rPr>
                        <a:t>Damaging Winds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4"/>
                        </a:rPr>
                        <a:t>Drought</a:t>
                      </a:r>
                      <a:r>
                        <a:rPr lang="en-IN" sz="2300" b="0" dirty="0">
                          <a:solidFill>
                            <a:schemeClr val="accent4"/>
                          </a:solidFill>
                          <a:effectLst/>
                        </a:rPr>
                        <a:t> </a:t>
                      </a:r>
                      <a:r>
                        <a:rPr lang="en-IN" sz="2300" b="1" dirty="0">
                          <a:solidFill>
                            <a:schemeClr val="accent4"/>
                          </a:solidFill>
                          <a:effectLst/>
                        </a:rPr>
                        <a:t>and water shortage</a:t>
                      </a:r>
                    </a:p>
                    <a:p>
                      <a:pPr fontAlgn="base">
                        <a:buFont typeface="Arial" panose="020B0604020202020204" pitchFamily="34" charset="0"/>
                        <a:buChar char="•"/>
                      </a:pPr>
                      <a:r>
                        <a:rPr lang="en-IN" sz="2300" b="0" u="none" strike="noStrike" dirty="0">
                          <a:solidFill>
                            <a:schemeClr val="accent4"/>
                          </a:solidFill>
                          <a:effectLst/>
                          <a:hlinkClick r:id="rId5"/>
                        </a:rPr>
                        <a:t>Earthquakes</a:t>
                      </a:r>
                      <a:endParaRPr lang="en-IN" sz="2300" b="0" dirty="0">
                        <a:solidFill>
                          <a:schemeClr val="accent4"/>
                        </a:solidFill>
                        <a:effectLst/>
                      </a:endParaRPr>
                    </a:p>
                    <a:p>
                      <a:pPr fontAlgn="base">
                        <a:buFont typeface="Arial" panose="020B0604020202020204" pitchFamily="34" charset="0"/>
                        <a:buChar char="•"/>
                      </a:pPr>
                      <a:r>
                        <a:rPr lang="en-IN" sz="2300" b="0" dirty="0">
                          <a:solidFill>
                            <a:schemeClr val="accent4"/>
                          </a:solidFill>
                          <a:effectLst/>
                        </a:rPr>
                        <a:t>Emergency diseases (</a:t>
                      </a:r>
                      <a:r>
                        <a:rPr lang="en-IN" sz="2300" b="0" u="none" strike="noStrike" dirty="0">
                          <a:solidFill>
                            <a:schemeClr val="accent4"/>
                          </a:solidFill>
                          <a:effectLst/>
                          <a:hlinkClick r:id="rId6"/>
                        </a:rPr>
                        <a:t>pandemic influenza</a:t>
                      </a:r>
                      <a:r>
                        <a:rPr lang="en-IN" sz="2300" b="0" dirty="0">
                          <a:solidFill>
                            <a:schemeClr val="accent4"/>
                          </a:solidFill>
                          <a:effectLst/>
                        </a:rPr>
                        <a:t>)</a:t>
                      </a:r>
                    </a:p>
                    <a:p>
                      <a:pPr fontAlgn="base">
                        <a:buFont typeface="Arial" panose="020B0604020202020204" pitchFamily="34" charset="0"/>
                        <a:buChar char="•"/>
                      </a:pPr>
                      <a:r>
                        <a:rPr lang="en-IN" sz="2300" b="0" u="none" strike="noStrike" dirty="0">
                          <a:solidFill>
                            <a:schemeClr val="accent4"/>
                          </a:solidFill>
                          <a:effectLst/>
                          <a:hlinkClick r:id="rId7"/>
                        </a:rPr>
                        <a:t>Extreme heat</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8"/>
                        </a:rPr>
                        <a:t>Floods and flash floods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9"/>
                        </a:rPr>
                        <a:t>Hail</a:t>
                      </a:r>
                      <a:endParaRPr lang="en-IN" sz="2300" b="0" dirty="0">
                        <a:solidFill>
                          <a:schemeClr val="accent4"/>
                        </a:solidFill>
                        <a:effectLst/>
                      </a:endParaRPr>
                    </a:p>
                  </a:txBody>
                  <a:tcPr marL="71438" marR="71438" marT="71438" marB="71438">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1E7F9"/>
                    </a:solidFill>
                  </a:tcPr>
                </a:tc>
                <a:tc>
                  <a:txBody>
                    <a:bodyPr/>
                    <a:lstStyle/>
                    <a:p>
                      <a:pPr fontAlgn="base">
                        <a:buFont typeface="Arial" panose="020B0604020202020204" pitchFamily="34" charset="0"/>
                        <a:buChar char="•"/>
                      </a:pPr>
                      <a:r>
                        <a:rPr lang="en-IN" sz="2300" b="0" u="none" strike="noStrike" dirty="0">
                          <a:solidFill>
                            <a:schemeClr val="accent4"/>
                          </a:solidFill>
                          <a:effectLst/>
                          <a:hlinkClick r:id="rId10"/>
                        </a:rPr>
                        <a:t>Hurricanes and tropical storms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1"/>
                        </a:rPr>
                        <a:t>Landslides &amp; debris flow</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2"/>
                        </a:rPr>
                        <a:t>Thunderstorms</a:t>
                      </a:r>
                      <a:r>
                        <a:rPr lang="en-IN" sz="2300" b="0" dirty="0">
                          <a:solidFill>
                            <a:schemeClr val="accent4"/>
                          </a:solidFill>
                          <a:effectLst/>
                        </a:rPr>
                        <a:t> and </a:t>
                      </a:r>
                      <a:r>
                        <a:rPr lang="en-IN" sz="2300" b="0" u="none" strike="noStrike" dirty="0">
                          <a:solidFill>
                            <a:schemeClr val="accent4"/>
                          </a:solidFill>
                          <a:effectLst/>
                          <a:hlinkClick r:id="rId13"/>
                        </a:rPr>
                        <a:t>lighting</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3"/>
                        </a:rPr>
                        <a:t>Tornadoes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4"/>
                        </a:rPr>
                        <a:t>Tsunamis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5"/>
                        </a:rPr>
                        <a:t>Wildfire</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6"/>
                        </a:rPr>
                        <a:t>Winter and ice storms</a:t>
                      </a:r>
                      <a:endParaRPr lang="en-IN" sz="2300" b="0" dirty="0">
                        <a:solidFill>
                          <a:schemeClr val="accent4"/>
                        </a:solidFill>
                        <a:effectLst/>
                      </a:endParaRPr>
                    </a:p>
                    <a:p>
                      <a:pPr fontAlgn="base">
                        <a:buFont typeface="Arial" panose="020B0604020202020204" pitchFamily="34" charset="0"/>
                        <a:buChar char="•"/>
                      </a:pPr>
                      <a:r>
                        <a:rPr lang="en-IN" sz="2300" b="0" u="none" strike="noStrike" dirty="0">
                          <a:solidFill>
                            <a:schemeClr val="accent4"/>
                          </a:solidFill>
                          <a:effectLst/>
                          <a:hlinkClick r:id="rId17"/>
                        </a:rPr>
                        <a:t>Sinkholes</a:t>
                      </a:r>
                      <a:endParaRPr lang="en-IN" sz="2300" b="0" dirty="0">
                        <a:solidFill>
                          <a:schemeClr val="accent4"/>
                        </a:solidFill>
                        <a:effectLst/>
                      </a:endParaRPr>
                    </a:p>
                  </a:txBody>
                  <a:tcPr marL="71438" marR="71438" marT="71438" marB="71438">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1E7F9"/>
                    </a:solidFill>
                  </a:tcPr>
                </a:tc>
              </a:tr>
            </a:tbl>
          </a:graphicData>
        </a:graphic>
      </p:graphicFrame>
      <p:sp>
        <p:nvSpPr>
          <p:cNvPr id="8" name="Rectangle 2"/>
          <p:cNvSpPr>
            <a:spLocks noChangeArrowheads="1"/>
          </p:cNvSpPr>
          <p:nvPr/>
        </p:nvSpPr>
        <p:spPr bwMode="auto">
          <a:xfrm>
            <a:off x="1295400" y="720924"/>
            <a:ext cx="6172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975" dirty="0">
                <a:solidFill>
                  <a:srgbClr val="0062BD"/>
                </a:solidFill>
                <a:latin typeface="Lato"/>
              </a:rPr>
              <a:t> </a:t>
            </a:r>
            <a:r>
              <a:rPr lang="en-US" altLang="en-US" sz="1600" dirty="0">
                <a:solidFill>
                  <a:srgbClr val="0062BD"/>
                </a:solidFill>
                <a:latin typeface="Lato"/>
              </a:rPr>
              <a:t> </a:t>
            </a:r>
            <a:r>
              <a:rPr lang="en-US" altLang="en-US" sz="4000" dirty="0">
                <a:solidFill>
                  <a:srgbClr val="FFC000"/>
                </a:solidFill>
                <a:latin typeface="Lato"/>
              </a:rPr>
              <a:t>Natural Types of </a:t>
            </a:r>
            <a:r>
              <a:rPr lang="en-US" altLang="en-US" sz="4000" dirty="0" smtClean="0">
                <a:solidFill>
                  <a:srgbClr val="FFC000"/>
                </a:solidFill>
                <a:latin typeface="Lato"/>
              </a:rPr>
              <a:t>Disasters</a:t>
            </a:r>
            <a:endParaRPr lang="en-US" altLang="en-US" sz="4800" dirty="0">
              <a:solidFill>
                <a:srgbClr val="FFC000"/>
              </a:solidFill>
              <a:latin typeface="Arial" panose="020B0604020202020204" pitchFamily="34" charset="0"/>
            </a:endParaRPr>
          </a:p>
        </p:txBody>
      </p:sp>
      <p:pic>
        <p:nvPicPr>
          <p:cNvPr id="6" name="Picture 5" descr="e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1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629400" cy="1143000"/>
          </a:xfrm>
        </p:spPr>
        <p:txBody>
          <a:bodyPr/>
          <a:lstStyle/>
          <a:p>
            <a:r>
              <a:rPr lang="en-IN" sz="3200" dirty="0">
                <a:solidFill>
                  <a:srgbClr val="FFC000"/>
                </a:solidFill>
              </a:rPr>
              <a:t>What is the most common natural disaster in the world?</a:t>
            </a:r>
            <a:br>
              <a:rPr lang="en-IN" sz="3200" dirty="0">
                <a:solidFill>
                  <a:srgbClr val="FFC000"/>
                </a:solidFill>
              </a:rPr>
            </a:br>
            <a:endParaRPr lang="en-IN" sz="3200" dirty="0">
              <a:solidFill>
                <a:srgbClr val="FFC000"/>
              </a:solidFill>
            </a:endParaRPr>
          </a:p>
        </p:txBody>
      </p:sp>
      <p:sp>
        <p:nvSpPr>
          <p:cNvPr id="3" name="Content Placeholder 2"/>
          <p:cNvSpPr>
            <a:spLocks noGrp="1"/>
          </p:cNvSpPr>
          <p:nvPr>
            <p:ph idx="1"/>
          </p:nvPr>
        </p:nvSpPr>
        <p:spPr>
          <a:xfrm>
            <a:off x="152400" y="1600200"/>
            <a:ext cx="8534400" cy="4709160"/>
          </a:xfrm>
        </p:spPr>
        <p:txBody>
          <a:bodyPr>
            <a:normAutofit/>
          </a:bodyPr>
          <a:lstStyle/>
          <a:p>
            <a:pPr algn="just"/>
            <a:r>
              <a:rPr lang="en-IN" sz="2200" dirty="0" smtClean="0"/>
              <a:t>Both </a:t>
            </a:r>
            <a:r>
              <a:rPr lang="en-IN" sz="2200" dirty="0"/>
              <a:t>earthquakes and </a:t>
            </a:r>
            <a:r>
              <a:rPr lang="en-IN" sz="2200" b="1" dirty="0"/>
              <a:t>tornadoes</a:t>
            </a:r>
            <a:r>
              <a:rPr lang="en-IN" sz="2200" dirty="0"/>
              <a:t> strike suddenly without warning. </a:t>
            </a:r>
            <a:r>
              <a:rPr lang="en-IN" sz="2200" b="1" dirty="0"/>
              <a:t>Flooding</a:t>
            </a:r>
            <a:r>
              <a:rPr lang="en-IN" sz="2200" dirty="0"/>
              <a:t> is the most common of natural hazards, and requires an understanding of the natural systems of our </a:t>
            </a:r>
            <a:r>
              <a:rPr lang="en-IN" sz="2200" dirty="0" smtClean="0"/>
              <a:t>environment.</a:t>
            </a:r>
          </a:p>
          <a:p>
            <a:pPr algn="just"/>
            <a:endParaRPr lang="en-IN" sz="2200" dirty="0"/>
          </a:p>
          <a:p>
            <a:pPr marL="137160" indent="0" algn="just">
              <a:buNone/>
            </a:pPr>
            <a:r>
              <a:rPr lang="en-IN" sz="2200" b="1" dirty="0" smtClean="0">
                <a:solidFill>
                  <a:srgbClr val="FFC000"/>
                </a:solidFill>
              </a:rPr>
              <a:t>What </a:t>
            </a:r>
            <a:r>
              <a:rPr lang="en-IN" sz="2200" b="1" dirty="0">
                <a:solidFill>
                  <a:srgbClr val="FFC000"/>
                </a:solidFill>
              </a:rPr>
              <a:t>is a natural hazard</a:t>
            </a:r>
            <a:r>
              <a:rPr lang="en-IN" sz="2200" b="1" dirty="0" smtClean="0">
                <a:solidFill>
                  <a:srgbClr val="FFC000"/>
                </a:solidFill>
              </a:rPr>
              <a:t>?</a:t>
            </a:r>
          </a:p>
          <a:p>
            <a:pPr algn="just"/>
            <a:r>
              <a:rPr lang="en-IN" sz="2200" b="1" dirty="0" smtClean="0"/>
              <a:t>Natural </a:t>
            </a:r>
            <a:r>
              <a:rPr lang="en-IN" sz="2200" b="1" dirty="0"/>
              <a:t>hazards</a:t>
            </a:r>
            <a:r>
              <a:rPr lang="en-IN" sz="2200" dirty="0"/>
              <a:t> are severe and extreme weather and climate events that </a:t>
            </a:r>
            <a:r>
              <a:rPr lang="en-IN" sz="2200" dirty="0" smtClean="0"/>
              <a:t>occur naturally</a:t>
            </a:r>
            <a:r>
              <a:rPr lang="en-IN" sz="2200" dirty="0"/>
              <a:t> in all parts of the world, although some regions are more vulnerable to certain </a:t>
            </a:r>
            <a:r>
              <a:rPr lang="en-IN" sz="2200" b="1" dirty="0"/>
              <a:t>hazards</a:t>
            </a:r>
            <a:r>
              <a:rPr lang="en-IN" sz="2200" dirty="0"/>
              <a:t> than others. </a:t>
            </a:r>
            <a:r>
              <a:rPr lang="en-IN" sz="2200" b="1" dirty="0"/>
              <a:t>Natural hazards</a:t>
            </a:r>
            <a:r>
              <a:rPr lang="en-IN" sz="2200" dirty="0"/>
              <a:t> become </a:t>
            </a:r>
            <a:r>
              <a:rPr lang="en-IN" sz="2200" b="1" dirty="0"/>
              <a:t>natural disasters</a:t>
            </a:r>
            <a:r>
              <a:rPr lang="en-IN" sz="2200" dirty="0"/>
              <a:t> when people's lives and livelihoods are destroyed.</a:t>
            </a:r>
          </a:p>
          <a:p>
            <a:endParaRPr lang="en-IN" dirty="0"/>
          </a:p>
          <a:p>
            <a:endParaRPr lang="en-IN"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6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81000"/>
            <a:ext cx="2895600" cy="6019800"/>
          </a:xfrm>
        </p:spPr>
        <p:txBody>
          <a:bodyPr/>
          <a:lstStyle/>
          <a:p>
            <a:pPr algn="just"/>
            <a:r>
              <a:rPr lang="en-IN" sz="1800" b="0" dirty="0"/>
              <a:t>In the last 20 years, flooding has been the most common natural disaster by far, accounting for 43% of all recorded events</a:t>
            </a:r>
            <a:r>
              <a:rPr lang="en-IN" sz="1800" b="0" dirty="0" smtClean="0"/>
              <a:t>.</a:t>
            </a:r>
            <a:br>
              <a:rPr lang="en-IN" sz="1800" b="0" dirty="0" smtClean="0"/>
            </a:br>
            <a:r>
              <a:rPr lang="en-IN" sz="1800" b="0" dirty="0" smtClean="0"/>
              <a:t/>
            </a:r>
            <a:br>
              <a:rPr lang="en-IN" sz="1800" b="0" dirty="0" smtClean="0"/>
            </a:br>
            <a:r>
              <a:rPr lang="en-IN" sz="1800" b="0" dirty="0" smtClean="0"/>
              <a:t>In </a:t>
            </a:r>
            <a:r>
              <a:rPr lang="en-IN" sz="1800" b="0" dirty="0"/>
              <a:t>a joint </a:t>
            </a:r>
            <a:r>
              <a:rPr lang="en-IN" sz="1800" b="0" dirty="0" smtClean="0"/>
              <a:t>with </a:t>
            </a:r>
            <a:r>
              <a:rPr lang="en-IN" sz="1800" b="0" dirty="0"/>
              <a:t>the UN Office for Disaster Risk Reduction, the Centre for Research on the Epidemiology of Disasters recorded 3,062 natural flood disasters between 1995 and 2015</a:t>
            </a:r>
            <a:r>
              <a:rPr lang="en-IN" sz="1800" b="0" dirty="0" smtClean="0"/>
              <a:t>.</a:t>
            </a:r>
            <a:br>
              <a:rPr lang="en-IN" sz="1800" b="0" dirty="0" smtClean="0"/>
            </a:br>
            <a:r>
              <a:rPr lang="en-IN" sz="1800" b="0" dirty="0"/>
              <a:t/>
            </a:r>
            <a:br>
              <a:rPr lang="en-IN" sz="1800" b="0" dirty="0"/>
            </a:br>
            <a:r>
              <a:rPr lang="en-IN" sz="1800" b="0" dirty="0"/>
              <a:t>The following </a:t>
            </a:r>
            <a:r>
              <a:rPr lang="en-IN" sz="1800" b="0" dirty="0" err="1"/>
              <a:t>infographic</a:t>
            </a:r>
            <a:r>
              <a:rPr lang="en-IN" sz="1800" b="0" dirty="0"/>
              <a:t> from the report highlights the most frequently occurring natural disasters between 1995 and 2015.</a:t>
            </a:r>
          </a:p>
        </p:txBody>
      </p:sp>
      <p:pic>
        <p:nvPicPr>
          <p:cNvPr id="1026" name="Picture 2" descr="https://agenda.weforum.org/wp-content/uploads/2016/01/1601B01-most-frequently-occurring-natural-disasters-flooding-storm-un-infographi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571500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2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381000"/>
            <a:ext cx="8686800" cy="792162"/>
          </a:xfrm>
        </p:spPr>
        <p:txBody>
          <a:bodyPr/>
          <a:lstStyle/>
          <a:p>
            <a:r>
              <a:rPr lang="en-IN" sz="3200" dirty="0"/>
              <a:t>Which natural disasters hit most frequently</a:t>
            </a:r>
            <a:r>
              <a:rPr lang="en-IN" dirty="0"/>
              <a:t>?</a:t>
            </a:r>
            <a:br>
              <a:rPr lang="en-IN" dirty="0"/>
            </a:br>
            <a:r>
              <a:rPr lang="en-IN" b="0" dirty="0"/>
              <a:t/>
            </a:r>
            <a:br>
              <a:rPr lang="en-IN" b="0" dirty="0"/>
            </a:br>
            <a:endParaRPr lang="en-IN" dirty="0"/>
          </a:p>
        </p:txBody>
      </p:sp>
      <p:pic>
        <p:nvPicPr>
          <p:cNvPr id="2050" name="Picture 2" descr="https://assets.weforum.org/article/image/large_4ZG-L6435BZ6_QwMiV6JsFwRRH8TYKtrWv1_YhZNBg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73162"/>
            <a:ext cx="4800600" cy="27892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733801" y="3962400"/>
            <a:ext cx="5410200" cy="2859206"/>
          </a:xfrm>
          <a:prstGeom prst="rect">
            <a:avLst/>
          </a:prstGeom>
        </p:spPr>
      </p:pic>
    </p:spTree>
    <p:extLst>
      <p:ext uri="{BB962C8B-B14F-4D97-AF65-F5344CB8AC3E}">
        <p14:creationId xmlns:p14="http://schemas.microsoft.com/office/powerpoint/2010/main" val="26906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8418456"/>
              </p:ext>
            </p:extLst>
          </p:nvPr>
        </p:nvGraphicFramePr>
        <p:xfrm>
          <a:off x="457200" y="1524000"/>
          <a:ext cx="8229601" cy="4800600"/>
        </p:xfrm>
        <a:graphic>
          <a:graphicData uri="http://schemas.openxmlformats.org/drawingml/2006/table">
            <a:tbl>
              <a:tblPr/>
              <a:tblGrid>
                <a:gridCol w="4230169"/>
                <a:gridCol w="3999432"/>
              </a:tblGrid>
              <a:tr h="4800600">
                <a:tc>
                  <a:txBody>
                    <a:bodyPr/>
                    <a:lstStyle/>
                    <a:p>
                      <a:pPr algn="l" fontAlgn="base">
                        <a:buFont typeface="Arial" panose="020B0604020202020204" pitchFamily="34" charset="0"/>
                        <a:buChar char="•"/>
                      </a:pPr>
                      <a:r>
                        <a:rPr lang="en-IN" sz="2800" u="none" strike="noStrike" dirty="0">
                          <a:solidFill>
                            <a:srgbClr val="0062BD"/>
                          </a:solidFill>
                          <a:effectLst/>
                          <a:hlinkClick r:id="rId2"/>
                        </a:rPr>
                        <a:t>Hazardous </a:t>
                      </a:r>
                      <a:r>
                        <a:rPr lang="en-IN" sz="2800" u="none" strike="noStrike" dirty="0" smtClean="0">
                          <a:solidFill>
                            <a:srgbClr val="0062BD"/>
                          </a:solidFill>
                          <a:effectLst/>
                          <a:hlinkClick r:id="rId2"/>
                        </a:rPr>
                        <a:t>materials</a:t>
                      </a:r>
                      <a:endParaRPr lang="en-IN" sz="2800" u="none" strike="noStrike" dirty="0" smtClean="0">
                        <a:solidFill>
                          <a:srgbClr val="0062BD"/>
                        </a:solidFill>
                        <a:effectLst/>
                      </a:endParaRPr>
                    </a:p>
                    <a:p>
                      <a:pPr algn="l" fontAlgn="base">
                        <a:buFont typeface="Arial" panose="020B0604020202020204" pitchFamily="34" charset="0"/>
                        <a:buNone/>
                      </a:pPr>
                      <a:endParaRPr lang="en-IN" sz="2800" dirty="0">
                        <a:solidFill>
                          <a:srgbClr val="4C4C4C"/>
                        </a:solidFill>
                        <a:effectLst/>
                      </a:endParaRPr>
                    </a:p>
                    <a:p>
                      <a:pPr algn="l" fontAlgn="base">
                        <a:buFont typeface="Arial" panose="020B0604020202020204" pitchFamily="34" charset="0"/>
                        <a:buChar char="•"/>
                      </a:pPr>
                      <a:r>
                        <a:rPr lang="en-IN" sz="2800" dirty="0">
                          <a:solidFill>
                            <a:srgbClr val="4C4C4C"/>
                          </a:solidFill>
                          <a:effectLst/>
                        </a:rPr>
                        <a:t>Power </a:t>
                      </a:r>
                      <a:r>
                        <a:rPr lang="en-IN" sz="2800" dirty="0" smtClean="0">
                          <a:solidFill>
                            <a:srgbClr val="4C4C4C"/>
                          </a:solidFill>
                          <a:effectLst/>
                        </a:rPr>
                        <a:t>service</a:t>
                      </a:r>
                      <a:r>
                        <a:rPr lang="en-IN" sz="2800" baseline="0" dirty="0" smtClean="0">
                          <a:solidFill>
                            <a:srgbClr val="4C4C4C"/>
                          </a:solidFill>
                          <a:effectLst/>
                        </a:rPr>
                        <a:t> </a:t>
                      </a:r>
                      <a:r>
                        <a:rPr lang="en-IN" sz="2800" dirty="0" smtClean="0">
                          <a:solidFill>
                            <a:srgbClr val="4C4C4C"/>
                          </a:solidFill>
                          <a:effectLst/>
                        </a:rPr>
                        <a:t>disruption         and </a:t>
                      </a:r>
                      <a:r>
                        <a:rPr lang="en-IN" sz="2800" u="none" strike="noStrike" dirty="0" smtClean="0">
                          <a:solidFill>
                            <a:srgbClr val="0062BD"/>
                          </a:solidFill>
                          <a:effectLst/>
                          <a:hlinkClick r:id="rId3"/>
                        </a:rPr>
                        <a:t>blackout</a:t>
                      </a:r>
                      <a:endParaRPr lang="en-IN" sz="2800" u="none" strike="noStrike" dirty="0" smtClean="0">
                        <a:solidFill>
                          <a:srgbClr val="0062BD"/>
                        </a:solidFill>
                        <a:effectLst/>
                      </a:endParaRPr>
                    </a:p>
                    <a:p>
                      <a:pPr algn="l" fontAlgn="base">
                        <a:buFont typeface="Arial" panose="020B0604020202020204" pitchFamily="34" charset="0"/>
                        <a:buChar char="•"/>
                      </a:pPr>
                      <a:endParaRPr lang="en-IN" sz="2800" dirty="0">
                        <a:solidFill>
                          <a:srgbClr val="4C4C4C"/>
                        </a:solidFill>
                        <a:effectLst/>
                      </a:endParaRPr>
                    </a:p>
                    <a:p>
                      <a:pPr algn="l" fontAlgn="base">
                        <a:buFont typeface="Arial" panose="020B0604020202020204" pitchFamily="34" charset="0"/>
                        <a:buChar char="•"/>
                      </a:pPr>
                      <a:r>
                        <a:rPr lang="en-IN" sz="2800" u="none" strike="noStrike" dirty="0">
                          <a:solidFill>
                            <a:srgbClr val="0062BD"/>
                          </a:solidFill>
                          <a:effectLst/>
                          <a:hlinkClick r:id="rId4"/>
                        </a:rPr>
                        <a:t>Nuclear power plant</a:t>
                      </a:r>
                      <a:r>
                        <a:rPr lang="en-IN" sz="2800" dirty="0">
                          <a:solidFill>
                            <a:srgbClr val="4C4C4C"/>
                          </a:solidFill>
                          <a:effectLst/>
                        </a:rPr>
                        <a:t> and </a:t>
                      </a:r>
                      <a:r>
                        <a:rPr lang="en-IN" sz="2800" u="none" strike="noStrike" dirty="0">
                          <a:solidFill>
                            <a:srgbClr val="0062BD"/>
                          </a:solidFill>
                          <a:effectLst/>
                          <a:hlinkClick r:id="rId5"/>
                        </a:rPr>
                        <a:t>nuclear </a:t>
                      </a:r>
                      <a:r>
                        <a:rPr lang="en-IN" sz="2800" u="none" strike="noStrike" dirty="0" smtClean="0">
                          <a:solidFill>
                            <a:srgbClr val="0062BD"/>
                          </a:solidFill>
                          <a:effectLst/>
                          <a:hlinkClick r:id="rId5"/>
                        </a:rPr>
                        <a:t>blast</a:t>
                      </a:r>
                      <a:endParaRPr lang="en-IN" sz="2800" u="none" strike="noStrike" dirty="0" smtClean="0">
                        <a:solidFill>
                          <a:srgbClr val="0062BD"/>
                        </a:solidFill>
                        <a:effectLst/>
                      </a:endParaRPr>
                    </a:p>
                    <a:p>
                      <a:pPr algn="l" fontAlgn="base">
                        <a:buFont typeface="Arial" panose="020B0604020202020204" pitchFamily="34" charset="0"/>
                        <a:buChar char="•"/>
                      </a:pPr>
                      <a:endParaRPr lang="en-IN" sz="2800" dirty="0">
                        <a:solidFill>
                          <a:srgbClr val="4C4C4C"/>
                        </a:solidFill>
                        <a:effectLst/>
                      </a:endParaRPr>
                    </a:p>
                    <a:p>
                      <a:pPr algn="l" fontAlgn="base">
                        <a:buFont typeface="Arial" panose="020B0604020202020204" pitchFamily="34" charset="0"/>
                        <a:buChar char="•"/>
                      </a:pPr>
                      <a:r>
                        <a:rPr lang="en-IN" sz="2800" u="none" strike="noStrike" dirty="0">
                          <a:solidFill>
                            <a:srgbClr val="0062BD"/>
                          </a:solidFill>
                          <a:effectLst/>
                          <a:hlinkClick r:id="rId6"/>
                        </a:rPr>
                        <a:t>Radiological emergencies</a:t>
                      </a:r>
                      <a:endParaRPr lang="en-IN" sz="2800" dirty="0">
                        <a:solidFill>
                          <a:srgbClr val="4C4C4C"/>
                        </a:solidFill>
                        <a:effectLst/>
                      </a:endParaRPr>
                    </a:p>
                  </a:txBody>
                  <a:tcPr marL="71438" marR="71438" marT="71438" marB="71438">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1E7F9"/>
                    </a:solidFill>
                  </a:tcPr>
                </a:tc>
                <a:tc>
                  <a:txBody>
                    <a:bodyPr/>
                    <a:lstStyle/>
                    <a:p>
                      <a:pPr algn="l" fontAlgn="base">
                        <a:buFont typeface="Arial" panose="020B0604020202020204" pitchFamily="34" charset="0"/>
                        <a:buChar char="•"/>
                      </a:pPr>
                      <a:r>
                        <a:rPr lang="en-IN" sz="2800" u="none" strike="noStrike" dirty="0" err="1" smtClean="0">
                          <a:solidFill>
                            <a:srgbClr val="0062BD"/>
                          </a:solidFill>
                          <a:effectLst/>
                          <a:hlinkClick r:id="rId7"/>
                        </a:rPr>
                        <a:t>Chemicalthreat</a:t>
                      </a:r>
                      <a:r>
                        <a:rPr lang="en-IN" sz="2800" dirty="0">
                          <a:solidFill>
                            <a:srgbClr val="4C4C4C"/>
                          </a:solidFill>
                          <a:effectLst/>
                        </a:rPr>
                        <a:t> and </a:t>
                      </a:r>
                      <a:endParaRPr lang="en-IN" sz="2800" dirty="0" smtClean="0">
                        <a:solidFill>
                          <a:srgbClr val="4C4C4C"/>
                        </a:solidFill>
                        <a:effectLst/>
                      </a:endParaRPr>
                    </a:p>
                    <a:p>
                      <a:pPr algn="l" fontAlgn="base">
                        <a:buFont typeface="Arial" panose="020B0604020202020204" pitchFamily="34" charset="0"/>
                        <a:buNone/>
                      </a:pPr>
                      <a:r>
                        <a:rPr lang="en-IN" sz="2800" u="none" strike="noStrike" dirty="0" smtClean="0">
                          <a:solidFill>
                            <a:srgbClr val="0062BD"/>
                          </a:solidFill>
                          <a:effectLst/>
                          <a:hlinkClick r:id="rId8"/>
                        </a:rPr>
                        <a:t>  biological weapons</a:t>
                      </a:r>
                      <a:endParaRPr lang="en-IN" sz="2800" u="none" strike="noStrike" dirty="0" smtClean="0">
                        <a:solidFill>
                          <a:srgbClr val="0062BD"/>
                        </a:solidFill>
                        <a:effectLst/>
                      </a:endParaRPr>
                    </a:p>
                    <a:p>
                      <a:pPr algn="l" fontAlgn="base">
                        <a:buFont typeface="Arial" panose="020B0604020202020204" pitchFamily="34" charset="0"/>
                        <a:buNone/>
                      </a:pPr>
                      <a:endParaRPr lang="en-IN" sz="2800" dirty="0">
                        <a:solidFill>
                          <a:srgbClr val="4C4C4C"/>
                        </a:solidFill>
                        <a:effectLst/>
                      </a:endParaRPr>
                    </a:p>
                    <a:p>
                      <a:pPr algn="l" fontAlgn="base">
                        <a:buFont typeface="Arial" panose="020B0604020202020204" pitchFamily="34" charset="0"/>
                        <a:buChar char="•"/>
                      </a:pPr>
                      <a:r>
                        <a:rPr lang="en-IN" sz="2800" u="none" strike="noStrike" dirty="0">
                          <a:solidFill>
                            <a:srgbClr val="0062BD"/>
                          </a:solidFill>
                          <a:effectLst/>
                          <a:hlinkClick r:id="rId9"/>
                        </a:rPr>
                        <a:t>Cyber </a:t>
                      </a:r>
                      <a:r>
                        <a:rPr lang="en-IN" sz="2800" u="none" strike="noStrike" dirty="0" smtClean="0">
                          <a:solidFill>
                            <a:srgbClr val="0062BD"/>
                          </a:solidFill>
                          <a:effectLst/>
                          <a:hlinkClick r:id="rId9"/>
                        </a:rPr>
                        <a:t>attacks</a:t>
                      </a:r>
                      <a:endParaRPr lang="en-IN" sz="2800" dirty="0" smtClean="0">
                        <a:solidFill>
                          <a:srgbClr val="4C4C4C"/>
                        </a:solidFill>
                        <a:effectLst/>
                      </a:endParaRPr>
                    </a:p>
                    <a:p>
                      <a:pPr algn="l" fontAlgn="base">
                        <a:buFont typeface="Arial" panose="020B0604020202020204" pitchFamily="34" charset="0"/>
                        <a:buChar char="•"/>
                      </a:pPr>
                      <a:endParaRPr lang="en-IN" sz="2800" u="none" strike="noStrike" dirty="0" smtClean="0">
                        <a:solidFill>
                          <a:srgbClr val="4C4C4C"/>
                        </a:solidFill>
                        <a:effectLst/>
                        <a:hlinkClick r:id="rId10"/>
                      </a:endParaRPr>
                    </a:p>
                    <a:p>
                      <a:pPr algn="l" fontAlgn="base">
                        <a:buFont typeface="Arial" panose="020B0604020202020204" pitchFamily="34" charset="0"/>
                        <a:buChar char="•"/>
                      </a:pPr>
                      <a:r>
                        <a:rPr lang="en-IN" sz="2800" u="none" strike="noStrike" dirty="0" smtClean="0">
                          <a:solidFill>
                            <a:srgbClr val="0062BD"/>
                          </a:solidFill>
                          <a:effectLst/>
                          <a:hlinkClick r:id="rId10"/>
                        </a:rPr>
                        <a:t>Explosion</a:t>
                      </a:r>
                      <a:endParaRPr lang="en-IN" sz="2800" u="none" strike="noStrike" dirty="0" smtClean="0">
                        <a:solidFill>
                          <a:srgbClr val="0062BD"/>
                        </a:solidFill>
                        <a:effectLst/>
                      </a:endParaRPr>
                    </a:p>
                    <a:p>
                      <a:pPr algn="l" fontAlgn="base">
                        <a:buFont typeface="Arial" panose="020B0604020202020204" pitchFamily="34" charset="0"/>
                        <a:buChar char="•"/>
                      </a:pPr>
                      <a:endParaRPr lang="en-IN" sz="2800" dirty="0">
                        <a:solidFill>
                          <a:srgbClr val="4C4C4C"/>
                        </a:solidFill>
                        <a:effectLst/>
                      </a:endParaRPr>
                    </a:p>
                    <a:p>
                      <a:pPr algn="l" fontAlgn="base">
                        <a:buFont typeface="Arial" panose="020B0604020202020204" pitchFamily="34" charset="0"/>
                        <a:buChar char="•"/>
                      </a:pPr>
                      <a:r>
                        <a:rPr lang="en-IN" sz="2800" u="none" strike="noStrike" dirty="0">
                          <a:solidFill>
                            <a:srgbClr val="0062BD"/>
                          </a:solidFill>
                          <a:effectLst/>
                          <a:hlinkClick r:id="rId11"/>
                        </a:rPr>
                        <a:t>Civil unrest</a:t>
                      </a:r>
                      <a:endParaRPr lang="en-IN" sz="2800" dirty="0">
                        <a:solidFill>
                          <a:srgbClr val="4C4C4C"/>
                        </a:solidFill>
                        <a:effectLst/>
                      </a:endParaRPr>
                    </a:p>
                  </a:txBody>
                  <a:tcPr marL="71438" marR="71438" marT="71438" marB="71438">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1E7F9"/>
                    </a:solidFill>
                  </a:tcPr>
                </a:tc>
              </a:tr>
            </a:tbl>
          </a:graphicData>
        </a:graphic>
      </p:graphicFrame>
      <p:sp>
        <p:nvSpPr>
          <p:cNvPr id="5" name="Rectangle 1"/>
          <p:cNvSpPr>
            <a:spLocks noChangeArrowheads="1"/>
          </p:cNvSpPr>
          <p:nvPr/>
        </p:nvSpPr>
        <p:spPr bwMode="auto">
          <a:xfrm>
            <a:off x="1295400" y="685800"/>
            <a:ext cx="670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400" dirty="0">
                <a:solidFill>
                  <a:srgbClr val="FFC000"/>
                </a:solidFill>
                <a:latin typeface="Lato"/>
              </a:rPr>
              <a:t>Man-Made and Technological Types of </a:t>
            </a:r>
            <a:r>
              <a:rPr lang="en-US" altLang="en-US" sz="2400" dirty="0" smtClean="0">
                <a:solidFill>
                  <a:srgbClr val="FFC000"/>
                </a:solidFill>
                <a:latin typeface="Lato"/>
              </a:rPr>
              <a:t>Disasters</a:t>
            </a:r>
            <a:endParaRPr lang="en-US" altLang="en-US" sz="4800" dirty="0">
              <a:solidFill>
                <a:srgbClr val="FFC000"/>
              </a:solidFill>
              <a:latin typeface="Arial" panose="020B0604020202020204" pitchFamily="34" charset="0"/>
            </a:endParaRPr>
          </a:p>
        </p:txBody>
      </p:sp>
      <p:pic>
        <p:nvPicPr>
          <p:cNvPr id="6" name="Picture 5" descr="e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e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5" y="470938"/>
            <a:ext cx="8229600" cy="715962"/>
          </a:xfrm>
        </p:spPr>
        <p:txBody>
          <a:bodyPr/>
          <a:lstStyle/>
          <a:p>
            <a:r>
              <a:rPr lang="en-IN" sz="3600" dirty="0">
                <a:solidFill>
                  <a:srgbClr val="FFC000"/>
                </a:solidFill>
              </a:rPr>
              <a:t>What is a man made disaster</a:t>
            </a:r>
            <a:r>
              <a:rPr lang="en-IN" sz="3600" dirty="0" smtClean="0">
                <a:solidFill>
                  <a:srgbClr val="FFC000"/>
                </a:solidFill>
              </a:rPr>
              <a:t>?</a:t>
            </a:r>
            <a:endParaRPr lang="en-IN" sz="3600" dirty="0">
              <a:solidFill>
                <a:srgbClr val="FFC000"/>
              </a:solidFill>
            </a:endParaRPr>
          </a:p>
        </p:txBody>
      </p:sp>
      <p:sp>
        <p:nvSpPr>
          <p:cNvPr id="3" name="Content Placeholder 2"/>
          <p:cNvSpPr>
            <a:spLocks noGrp="1"/>
          </p:cNvSpPr>
          <p:nvPr>
            <p:ph idx="1"/>
          </p:nvPr>
        </p:nvSpPr>
        <p:spPr>
          <a:xfrm>
            <a:off x="586854" y="1217607"/>
            <a:ext cx="8229600" cy="4709160"/>
          </a:xfrm>
        </p:spPr>
        <p:txBody>
          <a:bodyPr/>
          <a:lstStyle/>
          <a:p>
            <a:pPr algn="just"/>
            <a:r>
              <a:rPr lang="en-IN" sz="2400" dirty="0" smtClean="0"/>
              <a:t>A</a:t>
            </a:r>
            <a:r>
              <a:rPr lang="en-IN" sz="2400" dirty="0"/>
              <a:t> </a:t>
            </a:r>
            <a:r>
              <a:rPr lang="en-IN" sz="2400" b="1" dirty="0"/>
              <a:t>man</a:t>
            </a:r>
            <a:r>
              <a:rPr lang="en-IN" sz="2400" dirty="0"/>
              <a:t>-</a:t>
            </a:r>
            <a:r>
              <a:rPr lang="en-IN" sz="2400" b="1" dirty="0"/>
              <a:t>made disaster</a:t>
            </a:r>
            <a:r>
              <a:rPr lang="en-IN" sz="2400" dirty="0"/>
              <a:t> results from </a:t>
            </a:r>
            <a:r>
              <a:rPr lang="en-IN" sz="2400" b="1" dirty="0"/>
              <a:t>man</a:t>
            </a:r>
            <a:r>
              <a:rPr lang="en-IN" sz="2400" dirty="0"/>
              <a:t>-</a:t>
            </a:r>
            <a:r>
              <a:rPr lang="en-IN" sz="2400" b="1" dirty="0"/>
              <a:t>made</a:t>
            </a:r>
            <a:r>
              <a:rPr lang="en-IN" sz="2400" dirty="0"/>
              <a:t> hazards (threats having an element of human intent, negligence or error, or involving a failure of a </a:t>
            </a:r>
            <a:r>
              <a:rPr lang="en-IN" sz="2400" b="1" dirty="0"/>
              <a:t>man</a:t>
            </a:r>
            <a:r>
              <a:rPr lang="en-IN" sz="2400" dirty="0"/>
              <a:t>-</a:t>
            </a:r>
            <a:r>
              <a:rPr lang="en-IN" sz="2400" b="1" dirty="0"/>
              <a:t>made</a:t>
            </a:r>
            <a:r>
              <a:rPr lang="en-IN" sz="2400" dirty="0"/>
              <a:t> system). They differ from natural </a:t>
            </a:r>
            <a:r>
              <a:rPr lang="en-IN" sz="2400" b="1" dirty="0"/>
              <a:t>disasters</a:t>
            </a:r>
            <a:r>
              <a:rPr lang="en-IN" sz="2400" dirty="0"/>
              <a:t> that result from natural </a:t>
            </a:r>
            <a:r>
              <a:rPr lang="en-IN" sz="2400" dirty="0" err="1" smtClean="0"/>
              <a:t>hazar</a:t>
            </a:r>
            <a:r>
              <a:rPr lang="en-IN" sz="2400" dirty="0" smtClean="0"/>
              <a:t>.</a:t>
            </a:r>
          </a:p>
          <a:p>
            <a:pPr algn="just"/>
            <a:endParaRPr lang="en-IN" sz="2400" dirty="0" smtClean="0"/>
          </a:p>
          <a:p>
            <a:pPr marL="137160" indent="0" algn="just">
              <a:buNone/>
            </a:pPr>
            <a:r>
              <a:rPr lang="en-IN" sz="2400" dirty="0">
                <a:solidFill>
                  <a:srgbClr val="FFC000"/>
                </a:solidFill>
              </a:rPr>
              <a:t>What is a natural calamity</a:t>
            </a:r>
            <a:r>
              <a:rPr lang="en-IN" sz="2400" dirty="0" smtClean="0">
                <a:solidFill>
                  <a:srgbClr val="FFC000"/>
                </a:solidFill>
              </a:rPr>
              <a:t>?</a:t>
            </a:r>
          </a:p>
          <a:p>
            <a:pPr algn="just"/>
            <a:r>
              <a:rPr lang="en-IN" sz="2400" dirty="0" smtClean="0"/>
              <a:t>A</a:t>
            </a:r>
            <a:r>
              <a:rPr lang="en-IN" sz="2400" dirty="0"/>
              <a:t> </a:t>
            </a:r>
            <a:r>
              <a:rPr lang="en-IN" sz="2400" b="1" dirty="0"/>
              <a:t>natural</a:t>
            </a:r>
            <a:r>
              <a:rPr lang="en-IN" sz="2400" dirty="0"/>
              <a:t> disaster is a major adverse event resulting from </a:t>
            </a:r>
            <a:r>
              <a:rPr lang="en-IN" sz="2400" b="1" dirty="0"/>
              <a:t>natural</a:t>
            </a:r>
            <a:r>
              <a:rPr lang="en-IN" sz="2400" dirty="0"/>
              <a:t> processes of the Earth; examples include floods, volcanic eruptions, earthquakes, tsunamis, and other geologic processes</a:t>
            </a:r>
          </a:p>
          <a:p>
            <a:endParaRPr lang="en-IN"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0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63562"/>
          </a:xfrm>
        </p:spPr>
        <p:txBody>
          <a:bodyPr/>
          <a:lstStyle/>
          <a:p>
            <a:pPr defTabSz="685800" eaLnBrk="0" fontAlgn="base" hangingPunct="0">
              <a:spcAft>
                <a:spcPct val="0"/>
              </a:spcAft>
            </a:pPr>
            <a:r>
              <a:rPr lang="en-US" altLang="en-US" sz="2800" dirty="0">
                <a:solidFill>
                  <a:srgbClr val="FFC000"/>
                </a:solidFill>
                <a:latin typeface="Lato"/>
              </a:rPr>
              <a:t>Man-Made </a:t>
            </a:r>
            <a:r>
              <a:rPr lang="en-US" altLang="en-US" sz="2800" dirty="0" smtClean="0">
                <a:solidFill>
                  <a:srgbClr val="FFC000"/>
                </a:solidFill>
                <a:latin typeface="Lato"/>
              </a:rPr>
              <a:t>:</a:t>
            </a:r>
            <a:r>
              <a:rPr lang="en-IN" sz="2800" dirty="0" smtClean="0">
                <a:solidFill>
                  <a:srgbClr val="FFC000"/>
                </a:solidFill>
              </a:rPr>
              <a:t>Nuclear </a:t>
            </a:r>
            <a:r>
              <a:rPr lang="en-IN" sz="2800" dirty="0">
                <a:solidFill>
                  <a:srgbClr val="FFC000"/>
                </a:solidFill>
              </a:rPr>
              <a:t>Power Plant </a:t>
            </a:r>
            <a:r>
              <a:rPr lang="en-IN" sz="2800" dirty="0" smtClean="0">
                <a:solidFill>
                  <a:srgbClr val="FFC000"/>
                </a:solidFill>
              </a:rPr>
              <a:t>Explosion</a:t>
            </a:r>
            <a:endParaRPr lang="en-US" altLang="en-US" sz="2800" dirty="0">
              <a:solidFill>
                <a:srgbClr val="FFC000"/>
              </a:solidFill>
              <a:latin typeface="Arial" panose="020B0604020202020204" pitchFamily="34" charset="0"/>
            </a:endParaRPr>
          </a:p>
        </p:txBody>
      </p:sp>
      <p:sp>
        <p:nvSpPr>
          <p:cNvPr id="3" name="Content Placeholder 2"/>
          <p:cNvSpPr>
            <a:spLocks noGrp="1"/>
          </p:cNvSpPr>
          <p:nvPr>
            <p:ph idx="1"/>
          </p:nvPr>
        </p:nvSpPr>
        <p:spPr>
          <a:xfrm>
            <a:off x="457200" y="1600200"/>
            <a:ext cx="4800600" cy="3886200"/>
          </a:xfrm>
        </p:spPr>
        <p:txBody>
          <a:bodyPr/>
          <a:lstStyle/>
          <a:p>
            <a:r>
              <a:rPr lang="en-IN" sz="2000" dirty="0"/>
              <a:t>London's Killer Fog. ...</a:t>
            </a:r>
          </a:p>
          <a:p>
            <a:r>
              <a:rPr lang="en-IN" sz="2000" dirty="0"/>
              <a:t>The Al-</a:t>
            </a:r>
            <a:r>
              <a:rPr lang="en-IN" sz="2000" dirty="0" err="1"/>
              <a:t>Mishraq</a:t>
            </a:r>
            <a:r>
              <a:rPr lang="en-IN" sz="2000" dirty="0"/>
              <a:t> Fire. ...</a:t>
            </a:r>
          </a:p>
          <a:p>
            <a:r>
              <a:rPr lang="en-IN" sz="2000" dirty="0">
                <a:solidFill>
                  <a:srgbClr val="FFC000"/>
                </a:solidFill>
              </a:rPr>
              <a:t>The Nuclear Power Plant Explosion in Chernobyl, Russia. ...</a:t>
            </a:r>
          </a:p>
          <a:p>
            <a:r>
              <a:rPr lang="en-IN" sz="2000" dirty="0"/>
              <a:t>The Kuwait Oil Fires. ...</a:t>
            </a:r>
          </a:p>
          <a:p>
            <a:r>
              <a:rPr lang="en-IN" sz="2000" dirty="0"/>
              <a:t>The Destruction of the Aral Sea. ...</a:t>
            </a:r>
          </a:p>
          <a:p>
            <a:r>
              <a:rPr lang="en-IN" sz="2000" dirty="0"/>
              <a:t>The Exxon Valdez Oil Spill. ...</a:t>
            </a:r>
          </a:p>
          <a:p>
            <a:r>
              <a:rPr lang="en-IN" sz="2000" dirty="0"/>
              <a:t>Dioxin Pollution. ...</a:t>
            </a:r>
          </a:p>
          <a:p>
            <a:r>
              <a:rPr lang="en-IN" sz="2000" dirty="0" smtClean="0"/>
              <a:t>Hiroshima </a:t>
            </a:r>
            <a:r>
              <a:rPr lang="en-IN" sz="2000" dirty="0"/>
              <a:t>Nuclear (atomic) Bomb - USA attack on Japan (</a:t>
            </a:r>
            <a:r>
              <a:rPr lang="en-IN" sz="2000" dirty="0" smtClean="0"/>
              <a:t>1945)</a:t>
            </a:r>
            <a:endParaRPr lang="en-IN" sz="2000"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542" y="3810000"/>
            <a:ext cx="375885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encrypted-tbn3.gstatic.com/images?q=tbn:ANd9GcRRXBM7qO4Wy-g5zPrCZ0qVcmUWaA4y-8MwegqRhBVeRmjGV2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64" y="160020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3626"/>
            <a:ext cx="7696200" cy="566974"/>
          </a:xfrm>
        </p:spPr>
        <p:txBody>
          <a:bodyPr/>
          <a:lstStyle/>
          <a:p>
            <a:r>
              <a:rPr lang="en-US" sz="3200" dirty="0" smtClean="0">
                <a:solidFill>
                  <a:srgbClr val="FFC000"/>
                </a:solidFill>
              </a:rPr>
              <a:t>General and scientific Types of Disaster </a:t>
            </a:r>
            <a:endParaRPr lang="en-IN" sz="3200" dirty="0">
              <a:solidFill>
                <a:srgbClr val="FFC000"/>
              </a:solidFill>
            </a:endParaRPr>
          </a:p>
        </p:txBody>
      </p:sp>
      <p:sp>
        <p:nvSpPr>
          <p:cNvPr id="3" name="Content Placeholder 2"/>
          <p:cNvSpPr>
            <a:spLocks noGrp="1"/>
          </p:cNvSpPr>
          <p:nvPr>
            <p:ph idx="1"/>
          </p:nvPr>
        </p:nvSpPr>
        <p:spPr>
          <a:xfrm>
            <a:off x="457200" y="1600200"/>
            <a:ext cx="8382000" cy="4191000"/>
          </a:xfrm>
        </p:spPr>
        <p:txBody>
          <a:bodyPr/>
          <a:lstStyle/>
          <a:p>
            <a:pPr lvl="0"/>
            <a:r>
              <a:rPr lang="en-US" sz="3600" b="1" dirty="0"/>
              <a:t>Hydrological and Meteorological </a:t>
            </a:r>
            <a:r>
              <a:rPr lang="en-US" sz="3600" b="1" dirty="0" smtClean="0"/>
              <a:t>Disasters</a:t>
            </a:r>
            <a:r>
              <a:rPr lang="en-US" sz="3600" dirty="0" smtClean="0"/>
              <a:t> </a:t>
            </a:r>
            <a:endParaRPr lang="en-US" sz="3600" dirty="0"/>
          </a:p>
          <a:p>
            <a:pPr lvl="0"/>
            <a:r>
              <a:rPr lang="en-US" sz="3600" b="1" dirty="0" smtClean="0"/>
              <a:t>Geological Disasters</a:t>
            </a:r>
            <a:endParaRPr lang="en-US" sz="3600" dirty="0"/>
          </a:p>
          <a:p>
            <a:pPr lvl="0"/>
            <a:r>
              <a:rPr lang="en-US" sz="3600" b="1" dirty="0" smtClean="0"/>
              <a:t>Biological Disasters</a:t>
            </a:r>
            <a:endParaRPr lang="en-US" sz="3600" dirty="0"/>
          </a:p>
          <a:p>
            <a:pPr lvl="0"/>
            <a:r>
              <a:rPr lang="en-US" sz="3600" b="1" dirty="0" smtClean="0"/>
              <a:t>Nuclear </a:t>
            </a:r>
            <a:r>
              <a:rPr lang="en-US" sz="3600" b="1" dirty="0"/>
              <a:t>&amp; Industrial </a:t>
            </a:r>
            <a:r>
              <a:rPr lang="en-US" sz="3600" b="1" dirty="0" smtClean="0"/>
              <a:t>Disaster</a:t>
            </a:r>
          </a:p>
          <a:p>
            <a:pPr lvl="0"/>
            <a:r>
              <a:rPr lang="en-US" sz="3600" b="1" dirty="0" smtClean="0"/>
              <a:t>Accidental Disaster</a:t>
            </a:r>
            <a:endParaRPr lang="en-US" sz="36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24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2. Geological </a:t>
            </a:r>
            <a:r>
              <a:rPr lang="en-US" sz="4000" dirty="0"/>
              <a:t>Disasters (6 Types):- </a:t>
            </a:r>
          </a:p>
        </p:txBody>
      </p:sp>
      <p:sp>
        <p:nvSpPr>
          <p:cNvPr id="3" name="Content Placeholder 2"/>
          <p:cNvSpPr>
            <a:spLocks noGrp="1"/>
          </p:cNvSpPr>
          <p:nvPr>
            <p:ph idx="1"/>
          </p:nvPr>
        </p:nvSpPr>
        <p:spPr/>
        <p:txBody>
          <a:bodyPr/>
          <a:lstStyle/>
          <a:p>
            <a:pPr lvl="1"/>
            <a:r>
              <a:rPr lang="en-US" sz="3600" dirty="0" smtClean="0"/>
              <a:t>Landslides,</a:t>
            </a:r>
          </a:p>
          <a:p>
            <a:pPr lvl="1"/>
            <a:r>
              <a:rPr lang="en-US" sz="3600" dirty="0" smtClean="0"/>
              <a:t>Mud flows</a:t>
            </a:r>
          </a:p>
          <a:p>
            <a:pPr lvl="1"/>
            <a:r>
              <a:rPr lang="en-US" sz="3600" dirty="0" smtClean="0"/>
              <a:t>Earthquake,</a:t>
            </a:r>
          </a:p>
          <a:p>
            <a:pPr lvl="1"/>
            <a:r>
              <a:rPr lang="en-US" sz="3600" dirty="0" smtClean="0"/>
              <a:t>Mines fires</a:t>
            </a:r>
          </a:p>
          <a:p>
            <a:pPr lvl="1"/>
            <a:r>
              <a:rPr lang="en-US" sz="3600" dirty="0" smtClean="0"/>
              <a:t>Dam </a:t>
            </a:r>
            <a:r>
              <a:rPr lang="en-US" sz="3600" dirty="0"/>
              <a:t>failure </a:t>
            </a:r>
            <a:r>
              <a:rPr lang="en-US" sz="3600" dirty="0" smtClean="0"/>
              <a:t>and</a:t>
            </a:r>
          </a:p>
          <a:p>
            <a:pPr lvl="1"/>
            <a:r>
              <a:rPr lang="en-US" sz="3600" dirty="0" smtClean="0"/>
              <a:t> </a:t>
            </a:r>
            <a:r>
              <a:rPr lang="en-US" sz="3600" dirty="0"/>
              <a:t>General fire. </a:t>
            </a:r>
            <a:endParaRPr lang="en-US" sz="1400" dirty="0"/>
          </a:p>
          <a:p>
            <a:pPr>
              <a:buNone/>
            </a:pPr>
            <a:r>
              <a:rPr lang="en-US" sz="1600" b="1" dirty="0"/>
              <a:t> </a:t>
            </a:r>
            <a:endParaRPr lang="en-US" sz="16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8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792162"/>
          </a:xfrm>
        </p:spPr>
        <p:txBody>
          <a:bodyPr/>
          <a:lstStyle/>
          <a:p>
            <a:r>
              <a:rPr lang="en-IN" dirty="0" smtClean="0"/>
              <a:t>I am</a:t>
            </a:r>
            <a:endParaRPr lang="en-IN" dirty="0"/>
          </a:p>
        </p:txBody>
      </p:sp>
      <p:sp>
        <p:nvSpPr>
          <p:cNvPr id="3" name="Content Placeholder 2"/>
          <p:cNvSpPr>
            <a:spLocks noGrp="1"/>
          </p:cNvSpPr>
          <p:nvPr>
            <p:ph idx="1"/>
          </p:nvPr>
        </p:nvSpPr>
        <p:spPr>
          <a:xfrm>
            <a:off x="363537" y="1933480"/>
            <a:ext cx="8229600" cy="4709160"/>
          </a:xfrm>
        </p:spPr>
        <p:txBody>
          <a:bodyPr/>
          <a:lstStyle/>
          <a:p>
            <a:pPr marL="137160" indent="0">
              <a:buNone/>
            </a:pPr>
            <a:r>
              <a:rPr lang="en-IN" sz="3200" b="1" dirty="0" err="1" smtClean="0"/>
              <a:t>Prof.C.Govindasamy</a:t>
            </a:r>
            <a:endParaRPr lang="en-IN" sz="3200" b="1" dirty="0" smtClean="0"/>
          </a:p>
          <a:p>
            <a:pPr marL="137160" indent="0">
              <a:buNone/>
            </a:pPr>
            <a:r>
              <a:rPr lang="en-IN" sz="2400" dirty="0" smtClean="0"/>
              <a:t>Department of Oceanography and Coastal Area Studies</a:t>
            </a:r>
          </a:p>
          <a:p>
            <a:pPr marL="137160" indent="0">
              <a:buNone/>
            </a:pPr>
            <a:r>
              <a:rPr lang="en-IN" sz="2400" dirty="0" smtClean="0"/>
              <a:t>School of Marine Sciences</a:t>
            </a:r>
          </a:p>
          <a:p>
            <a:pPr marL="137160" indent="0">
              <a:buNone/>
            </a:pPr>
            <a:r>
              <a:rPr lang="en-IN" dirty="0" smtClean="0"/>
              <a:t>Alagappa University</a:t>
            </a:r>
          </a:p>
          <a:p>
            <a:pPr marL="137160" indent="0">
              <a:buNone/>
            </a:pPr>
            <a:r>
              <a:rPr lang="en-IN" sz="2400" dirty="0" smtClean="0"/>
              <a:t>Thondi Campus – 62 409</a:t>
            </a:r>
          </a:p>
          <a:p>
            <a:pPr marL="137160" indent="0">
              <a:buNone/>
            </a:pPr>
            <a:endParaRPr lang="en-IN" dirty="0" smtClean="0"/>
          </a:p>
          <a:p>
            <a:pPr marL="137160" indent="0" algn="r">
              <a:buNone/>
            </a:pPr>
            <a:r>
              <a:rPr lang="en-IN" sz="2400" dirty="0" smtClean="0"/>
              <a:t>Email: drcgsamy@gmail.com</a:t>
            </a:r>
          </a:p>
          <a:p>
            <a:endParaRPr lang="en-IN" sz="2400" dirty="0"/>
          </a:p>
        </p:txBody>
      </p:sp>
      <p:sp>
        <p:nvSpPr>
          <p:cNvPr id="7" name="Content Placeholder 2"/>
          <p:cNvSpPr txBox="1">
            <a:spLocks/>
          </p:cNvSpPr>
          <p:nvPr/>
        </p:nvSpPr>
        <p:spPr>
          <a:xfrm>
            <a:off x="363537" y="1939712"/>
            <a:ext cx="8229600" cy="470916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en-IN" sz="2400" dirty="0"/>
          </a:p>
        </p:txBody>
      </p:sp>
      <p:pic>
        <p:nvPicPr>
          <p:cNvPr id="512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1219200" cy="11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58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 Biological Disasters </a:t>
            </a:r>
            <a:r>
              <a:rPr lang="en-US" sz="2400" dirty="0"/>
              <a:t>(4 Types</a:t>
            </a:r>
            <a:r>
              <a:rPr lang="en-US" sz="2400" dirty="0" smtClean="0"/>
              <a:t>) </a:t>
            </a:r>
            <a:r>
              <a:rPr lang="en-US" dirty="0"/>
              <a:t/>
            </a:r>
            <a:br>
              <a:rPr lang="en-US" dirty="0"/>
            </a:br>
            <a:r>
              <a:rPr lang="en-US" dirty="0" smtClean="0"/>
              <a:t>. </a:t>
            </a:r>
            <a:r>
              <a:rPr lang="en-US" dirty="0"/>
              <a:t/>
            </a:r>
            <a:br>
              <a:rPr lang="en-US" dirty="0"/>
            </a:br>
            <a:endParaRPr lang="en-IN" dirty="0"/>
          </a:p>
        </p:txBody>
      </p:sp>
      <p:sp>
        <p:nvSpPr>
          <p:cNvPr id="3" name="Content Placeholder 2"/>
          <p:cNvSpPr>
            <a:spLocks noGrp="1"/>
          </p:cNvSpPr>
          <p:nvPr>
            <p:ph idx="1"/>
          </p:nvPr>
        </p:nvSpPr>
        <p:spPr/>
        <p:txBody>
          <a:bodyPr/>
          <a:lstStyle/>
          <a:p>
            <a:pPr lvl="1"/>
            <a:r>
              <a:rPr lang="en-US" sz="4800" dirty="0" smtClean="0"/>
              <a:t>Epidemics</a:t>
            </a:r>
          </a:p>
          <a:p>
            <a:pPr lvl="1"/>
            <a:r>
              <a:rPr lang="en-US" sz="4800" dirty="0" smtClean="0"/>
              <a:t>Pest attacks</a:t>
            </a:r>
          </a:p>
          <a:p>
            <a:pPr lvl="1"/>
            <a:r>
              <a:rPr lang="en-US" sz="4800" dirty="0" smtClean="0"/>
              <a:t>Cattle </a:t>
            </a:r>
            <a:r>
              <a:rPr lang="en-US" sz="4800" dirty="0"/>
              <a:t>epidemics and </a:t>
            </a:r>
            <a:endParaRPr lang="en-US" sz="4800" dirty="0" smtClean="0"/>
          </a:p>
          <a:p>
            <a:pPr lvl="1"/>
            <a:r>
              <a:rPr lang="en-US" sz="4800" dirty="0" smtClean="0"/>
              <a:t>Food </a:t>
            </a:r>
            <a:r>
              <a:rPr lang="en-US" sz="4800" dirty="0"/>
              <a:t>poisoning.</a:t>
            </a:r>
          </a:p>
          <a:p>
            <a:pPr>
              <a:buNone/>
            </a:pPr>
            <a:r>
              <a:rPr lang="en-US" sz="1600" b="1" dirty="0"/>
              <a:t> </a:t>
            </a:r>
            <a:endParaRPr lang="en-US" sz="16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9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68362"/>
          </a:xfrm>
        </p:spPr>
        <p:txBody>
          <a:bodyPr/>
          <a:lstStyle/>
          <a:p>
            <a:pPr lvl="0"/>
            <a:r>
              <a:rPr lang="en-US" sz="3200" dirty="0" smtClean="0"/>
              <a:t>4. Nuclear &amp; </a:t>
            </a:r>
            <a:r>
              <a:rPr lang="en-US" sz="3200" dirty="0"/>
              <a:t>Industrial </a:t>
            </a:r>
            <a:r>
              <a:rPr lang="en-US" sz="3200" dirty="0" smtClean="0"/>
              <a:t>Disaster </a:t>
            </a:r>
            <a:r>
              <a:rPr lang="en-US" sz="2400" dirty="0" smtClean="0"/>
              <a:t>(</a:t>
            </a:r>
            <a:r>
              <a:rPr lang="en-US" sz="2400" dirty="0"/>
              <a:t>3 Types</a:t>
            </a:r>
            <a:r>
              <a:rPr lang="en-US" sz="2400" dirty="0" smtClean="0"/>
              <a:t>)</a:t>
            </a:r>
            <a:r>
              <a:rPr lang="en-US" sz="3200" dirty="0"/>
              <a:t/>
            </a:r>
            <a:br>
              <a:rPr lang="en-US" sz="3200" dirty="0"/>
            </a:br>
            <a:endParaRPr lang="en-IN" sz="3200" dirty="0"/>
          </a:p>
        </p:txBody>
      </p:sp>
      <p:sp>
        <p:nvSpPr>
          <p:cNvPr id="3" name="Content Placeholder 2"/>
          <p:cNvSpPr>
            <a:spLocks noGrp="1"/>
          </p:cNvSpPr>
          <p:nvPr>
            <p:ph idx="1"/>
          </p:nvPr>
        </p:nvSpPr>
        <p:spPr>
          <a:xfrm>
            <a:off x="457200" y="1600200"/>
            <a:ext cx="7772400" cy="3810000"/>
          </a:xfrm>
        </p:spPr>
        <p:txBody>
          <a:bodyPr/>
          <a:lstStyle/>
          <a:p>
            <a:pPr lvl="1"/>
            <a:r>
              <a:rPr lang="en-US" sz="5400" dirty="0" smtClean="0"/>
              <a:t> Chemical</a:t>
            </a:r>
          </a:p>
          <a:p>
            <a:pPr lvl="1"/>
            <a:r>
              <a:rPr lang="en-US" sz="5400" dirty="0" smtClean="0"/>
              <a:t> </a:t>
            </a:r>
            <a:r>
              <a:rPr lang="en-US" sz="5400" dirty="0"/>
              <a:t>Industrial and </a:t>
            </a:r>
            <a:endParaRPr lang="en-US" sz="5400" dirty="0" smtClean="0"/>
          </a:p>
          <a:p>
            <a:pPr lvl="1"/>
            <a:r>
              <a:rPr lang="en-US" sz="5400" dirty="0" smtClean="0"/>
              <a:t> Nuclear </a:t>
            </a:r>
            <a:r>
              <a:rPr lang="en-US" sz="5400" dirty="0"/>
              <a:t>accidents.</a:t>
            </a:r>
          </a:p>
          <a:p>
            <a:pPr>
              <a:buNone/>
            </a:pPr>
            <a:r>
              <a:rPr lang="en-US" sz="6000" b="1" dirty="0"/>
              <a:t> </a:t>
            </a:r>
            <a:endParaRPr lang="en-US" sz="60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3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Accidental </a:t>
            </a:r>
            <a:r>
              <a:rPr lang="en-US" dirty="0"/>
              <a:t>Disaster </a:t>
            </a:r>
            <a:r>
              <a:rPr lang="en-US" sz="2800" dirty="0" smtClean="0"/>
              <a:t>(7 Types</a:t>
            </a:r>
            <a:r>
              <a:rPr lang="en-US" sz="2800" dirty="0"/>
              <a:t>)</a:t>
            </a:r>
            <a:endParaRPr lang="en-IN" sz="2800" dirty="0"/>
          </a:p>
        </p:txBody>
      </p:sp>
      <p:sp>
        <p:nvSpPr>
          <p:cNvPr id="3" name="Content Placeholder 2"/>
          <p:cNvSpPr>
            <a:spLocks noGrp="1"/>
          </p:cNvSpPr>
          <p:nvPr>
            <p:ph idx="1"/>
          </p:nvPr>
        </p:nvSpPr>
        <p:spPr/>
        <p:txBody>
          <a:bodyPr/>
          <a:lstStyle/>
          <a:p>
            <a:pPr lvl="0"/>
            <a:r>
              <a:rPr lang="en-US" sz="1600" dirty="0" smtClean="0"/>
              <a:t> </a:t>
            </a:r>
            <a:endParaRPr lang="en-US" sz="1600" dirty="0"/>
          </a:p>
          <a:p>
            <a:pPr lvl="1"/>
            <a:r>
              <a:rPr lang="en-US" sz="2800" dirty="0"/>
              <a:t>Urban and forest fire</a:t>
            </a:r>
            <a:r>
              <a:rPr lang="en-US" sz="2800" dirty="0" smtClean="0"/>
              <a:t>,</a:t>
            </a:r>
          </a:p>
          <a:p>
            <a:pPr lvl="1"/>
            <a:r>
              <a:rPr lang="en-US" sz="2800" dirty="0" smtClean="0"/>
              <a:t>Oil spill</a:t>
            </a:r>
          </a:p>
          <a:p>
            <a:pPr lvl="1"/>
            <a:r>
              <a:rPr lang="en-US" sz="2800" dirty="0" smtClean="0"/>
              <a:t> </a:t>
            </a:r>
            <a:r>
              <a:rPr lang="en-US" sz="2800" dirty="0"/>
              <a:t>Mine flooding </a:t>
            </a:r>
            <a:r>
              <a:rPr lang="en-US" sz="2800" dirty="0" smtClean="0"/>
              <a:t>incidents</a:t>
            </a:r>
          </a:p>
          <a:p>
            <a:pPr lvl="1"/>
            <a:r>
              <a:rPr lang="en-US" sz="2800" dirty="0" smtClean="0"/>
              <a:t>Collapse </a:t>
            </a:r>
            <a:r>
              <a:rPr lang="en-US" sz="2800" dirty="0"/>
              <a:t>of huge building </a:t>
            </a:r>
            <a:r>
              <a:rPr lang="en-US" sz="2800" dirty="0" smtClean="0"/>
              <a:t>structure</a:t>
            </a:r>
          </a:p>
          <a:p>
            <a:pPr lvl="1"/>
            <a:r>
              <a:rPr lang="en-US" sz="2800" dirty="0" smtClean="0"/>
              <a:t> </a:t>
            </a:r>
            <a:r>
              <a:rPr lang="en-US" sz="2800" dirty="0"/>
              <a:t>Bomb </a:t>
            </a:r>
            <a:r>
              <a:rPr lang="en-US" sz="2800" dirty="0" smtClean="0"/>
              <a:t>blast</a:t>
            </a:r>
          </a:p>
          <a:p>
            <a:pPr lvl="1"/>
            <a:r>
              <a:rPr lang="en-US" sz="2800" dirty="0" smtClean="0"/>
              <a:t> </a:t>
            </a:r>
            <a:r>
              <a:rPr lang="en-US" sz="2800" dirty="0"/>
              <a:t>Air, road and rail </a:t>
            </a:r>
            <a:r>
              <a:rPr lang="en-US" sz="2800" dirty="0" smtClean="0"/>
              <a:t>mishaps</a:t>
            </a:r>
          </a:p>
          <a:p>
            <a:pPr lvl="1"/>
            <a:r>
              <a:rPr lang="en-US" sz="2800" dirty="0" smtClean="0"/>
              <a:t> </a:t>
            </a:r>
            <a:r>
              <a:rPr lang="en-US" sz="2800" dirty="0"/>
              <a:t>Boat capsizing and Stampede during large congregations.</a:t>
            </a:r>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7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48600" cy="5334000"/>
          </a:xfrm>
        </p:spPr>
        <p:txBody>
          <a:bodyPr/>
          <a:lstStyle/>
          <a:p>
            <a:pPr marL="137160" indent="0">
              <a:buNone/>
            </a:pPr>
            <a:r>
              <a:rPr lang="en-IN" sz="3200" dirty="0" smtClean="0"/>
              <a:t>Based on above said  facts…..</a:t>
            </a:r>
          </a:p>
          <a:p>
            <a:pPr marL="137160" indent="0">
              <a:buNone/>
            </a:pPr>
            <a:r>
              <a:rPr lang="en-IN" sz="3200" dirty="0" smtClean="0"/>
              <a:t>We aware about this aspects….</a:t>
            </a:r>
          </a:p>
          <a:p>
            <a:pPr marL="137160" indent="0">
              <a:buNone/>
            </a:pPr>
            <a:r>
              <a:rPr lang="en-IN" sz="3200" dirty="0" smtClean="0"/>
              <a:t>The Management practices to be establish</a:t>
            </a:r>
          </a:p>
          <a:p>
            <a:pPr marL="137160" indent="0">
              <a:buNone/>
            </a:pPr>
            <a:endParaRPr lang="en-IN" sz="3200" dirty="0" smtClean="0"/>
          </a:p>
          <a:p>
            <a:pPr marL="137160" indent="0">
              <a:buNone/>
            </a:pPr>
            <a:endParaRPr lang="en-IN" sz="3200" dirty="0"/>
          </a:p>
          <a:p>
            <a:pPr marL="137160" indent="0">
              <a:buNone/>
            </a:pPr>
            <a:r>
              <a:rPr lang="en-IN" sz="3200" dirty="0" smtClean="0"/>
              <a:t>So, we know some forthcoming basic Ideas…..</a:t>
            </a:r>
            <a:endParaRPr lang="en-IN" sz="32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5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5295900" cy="715962"/>
          </a:xfrm>
        </p:spPr>
        <p:txBody>
          <a:bodyPr/>
          <a:lstStyle/>
          <a:p>
            <a:r>
              <a:rPr lang="en-US" dirty="0" smtClean="0">
                <a:solidFill>
                  <a:srgbClr val="FFC000"/>
                </a:solidFill>
              </a:rPr>
              <a:t>New Project </a:t>
            </a:r>
            <a:r>
              <a:rPr lang="en-US" dirty="0">
                <a:solidFill>
                  <a:srgbClr val="FFC000"/>
                </a:solidFill>
              </a:rPr>
              <a:t>Ideas</a:t>
            </a:r>
            <a:endParaRPr lang="en-IN" dirty="0">
              <a:solidFill>
                <a:srgbClr val="FFC000"/>
              </a:solidFill>
            </a:endParaRPr>
          </a:p>
        </p:txBody>
      </p:sp>
      <p:sp>
        <p:nvSpPr>
          <p:cNvPr id="3" name="Content Placeholder 2"/>
          <p:cNvSpPr>
            <a:spLocks noGrp="1"/>
          </p:cNvSpPr>
          <p:nvPr>
            <p:ph idx="1"/>
          </p:nvPr>
        </p:nvSpPr>
        <p:spPr>
          <a:xfrm>
            <a:off x="602776" y="1497734"/>
            <a:ext cx="8229600" cy="4724400"/>
          </a:xfrm>
        </p:spPr>
        <p:txBody>
          <a:bodyPr/>
          <a:lstStyle/>
          <a:p>
            <a:pPr lvl="0" algn="just"/>
            <a:r>
              <a:rPr lang="en-US" i="1" dirty="0"/>
              <a:t>Identification of potential </a:t>
            </a:r>
            <a:r>
              <a:rPr lang="en-US" i="1" dirty="0" smtClean="0"/>
              <a:t>disaster</a:t>
            </a:r>
          </a:p>
          <a:p>
            <a:pPr marL="651510" lvl="0" indent="-514350" algn="just">
              <a:buAutoNum type="arabicPeriod"/>
            </a:pPr>
            <a:r>
              <a:rPr lang="en-US" i="1" dirty="0" smtClean="0"/>
              <a:t>Sites Selection</a:t>
            </a:r>
          </a:p>
          <a:p>
            <a:pPr marL="651510" lvl="0" indent="-514350" algn="just">
              <a:buAutoNum type="arabicPeriod"/>
            </a:pPr>
            <a:r>
              <a:rPr lang="en-US" i="1" dirty="0" smtClean="0"/>
              <a:t>Proper locations</a:t>
            </a:r>
          </a:p>
          <a:p>
            <a:pPr marL="651510" lvl="0" indent="-514350" algn="just">
              <a:buAutoNum type="arabicPeriod"/>
            </a:pPr>
            <a:r>
              <a:rPr lang="en-US" i="1" dirty="0" smtClean="0"/>
              <a:t>Vulnerable </a:t>
            </a:r>
            <a:r>
              <a:rPr lang="en-US" i="1" dirty="0"/>
              <a:t>target groups </a:t>
            </a:r>
            <a:r>
              <a:rPr lang="en-US" i="1" dirty="0" smtClean="0"/>
              <a:t> and population</a:t>
            </a:r>
          </a:p>
          <a:p>
            <a:pPr marL="137160" lvl="0" indent="0" algn="just">
              <a:buNone/>
            </a:pPr>
            <a:r>
              <a:rPr lang="en-US" i="1" dirty="0" smtClean="0"/>
              <a:t> </a:t>
            </a:r>
            <a:endParaRPr lang="en-US" i="1" dirty="0"/>
          </a:p>
          <a:p>
            <a:pPr lvl="0" algn="just"/>
            <a:r>
              <a:rPr lang="en-US" i="1" dirty="0"/>
              <a:t>Developing a action </a:t>
            </a:r>
            <a:r>
              <a:rPr lang="en-US" i="1" dirty="0" smtClean="0"/>
              <a:t>plan - involving </a:t>
            </a:r>
            <a:r>
              <a:rPr lang="en-US" i="1" dirty="0"/>
              <a:t>local community and </a:t>
            </a:r>
            <a:r>
              <a:rPr lang="en-US" i="1" dirty="0" smtClean="0"/>
              <a:t>authorities</a:t>
            </a:r>
          </a:p>
          <a:p>
            <a:pPr marL="137160" lvl="0" indent="0" algn="just">
              <a:buNone/>
            </a:pPr>
            <a:r>
              <a:rPr lang="en-US" i="1" dirty="0" smtClean="0"/>
              <a:t> 	Creating </a:t>
            </a:r>
            <a:r>
              <a:rPr lang="en-US" i="1" dirty="0"/>
              <a:t>awareness by </a:t>
            </a:r>
            <a:r>
              <a:rPr lang="en-US" i="1" dirty="0" err="1"/>
              <a:t>organising</a:t>
            </a:r>
            <a:r>
              <a:rPr lang="en-US" i="1" dirty="0"/>
              <a:t> mock exercises </a:t>
            </a:r>
            <a:r>
              <a:rPr lang="en-US" i="1" dirty="0" smtClean="0"/>
              <a:t>	using </a:t>
            </a:r>
            <a:r>
              <a:rPr lang="en-US" i="1" dirty="0"/>
              <a:t>locally available recourses . </a:t>
            </a:r>
            <a:endParaRPr lang="en-US" sz="3200" i="1" dirty="0"/>
          </a:p>
          <a:p>
            <a:endParaRPr lang="en-US" dirty="0"/>
          </a:p>
          <a:p>
            <a:endParaRPr lang="en-IN"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7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274638"/>
            <a:ext cx="1447800" cy="411162"/>
          </a:xfrm>
        </p:spPr>
        <p:txBody>
          <a:bodyPr/>
          <a:lstStyle/>
          <a:p>
            <a:pPr algn="r"/>
            <a:r>
              <a:rPr lang="en-IN" sz="2400" dirty="0" err="1" smtClean="0"/>
              <a:t>Cont</a:t>
            </a:r>
            <a:r>
              <a:rPr lang="en-IN" sz="2400" dirty="0" smtClean="0"/>
              <a:t>…</a:t>
            </a:r>
            <a:endParaRPr lang="en-IN" sz="2400" dirty="0"/>
          </a:p>
        </p:txBody>
      </p:sp>
      <p:sp>
        <p:nvSpPr>
          <p:cNvPr id="3" name="Content Placeholder 2"/>
          <p:cNvSpPr>
            <a:spLocks noGrp="1"/>
          </p:cNvSpPr>
          <p:nvPr>
            <p:ph idx="1"/>
          </p:nvPr>
        </p:nvSpPr>
        <p:spPr>
          <a:xfrm>
            <a:off x="457200" y="685800"/>
            <a:ext cx="8229600" cy="5079134"/>
          </a:xfrm>
        </p:spPr>
        <p:txBody>
          <a:bodyPr/>
          <a:lstStyle/>
          <a:p>
            <a:pPr marL="137160" lvl="0" indent="0" algn="just">
              <a:buNone/>
            </a:pPr>
            <a:endParaRPr lang="en-US" sz="1050" i="1" dirty="0"/>
          </a:p>
          <a:p>
            <a:pPr lvl="0" algn="just"/>
            <a:r>
              <a:rPr lang="en-US" i="1" dirty="0"/>
              <a:t>Mapping/disaster </a:t>
            </a:r>
            <a:r>
              <a:rPr lang="en-US" i="1" dirty="0" smtClean="0"/>
              <a:t>management for </a:t>
            </a:r>
            <a:r>
              <a:rPr lang="en-US" i="1" dirty="0"/>
              <a:t>your local area</a:t>
            </a:r>
            <a:r>
              <a:rPr lang="en-US" i="1" dirty="0" smtClean="0"/>
              <a:t>.</a:t>
            </a:r>
          </a:p>
          <a:p>
            <a:pPr lvl="0" algn="just"/>
            <a:endParaRPr lang="en-US" sz="1400" i="1" dirty="0"/>
          </a:p>
          <a:p>
            <a:pPr lvl="0" algn="just"/>
            <a:r>
              <a:rPr lang="en-US" i="1" dirty="0" smtClean="0"/>
              <a:t>Awareness </a:t>
            </a:r>
            <a:r>
              <a:rPr lang="en-US" i="1" dirty="0"/>
              <a:t>creation, </a:t>
            </a:r>
            <a:r>
              <a:rPr lang="en-US" i="1" dirty="0" smtClean="0"/>
              <a:t>development </a:t>
            </a:r>
            <a:r>
              <a:rPr lang="en-US" i="1" dirty="0"/>
              <a:t>of education material and creation of awareness, preparing volunteers and developing opportunities for leadership</a:t>
            </a:r>
            <a:r>
              <a:rPr lang="en-US" i="1" dirty="0" smtClean="0"/>
              <a:t>.</a:t>
            </a:r>
            <a:endParaRPr lang="en-US" i="1" dirty="0"/>
          </a:p>
          <a:p>
            <a:pPr marL="137160" lvl="0" indent="0" algn="just">
              <a:buNone/>
            </a:pPr>
            <a:endParaRPr lang="en-US" sz="1800" i="1" dirty="0" smtClean="0"/>
          </a:p>
          <a:p>
            <a:pPr algn="just"/>
            <a:r>
              <a:rPr lang="en-US" i="1" dirty="0" smtClean="0"/>
              <a:t>Preparing students with basic lesson in tacking a fire outbreak, accident in a chemical laboratory, flood or even a bomb threat and terrorists attack and hostage crisis.</a:t>
            </a:r>
            <a:endParaRPr lang="en-US" i="1"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9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5029200" cy="715962"/>
          </a:xfrm>
        </p:spPr>
        <p:txBody>
          <a:bodyPr/>
          <a:lstStyle/>
          <a:p>
            <a:r>
              <a:rPr lang="en-US" sz="4000" dirty="0">
                <a:solidFill>
                  <a:srgbClr val="FFC000"/>
                </a:solidFill>
              </a:rPr>
              <a:t>Tips to </a:t>
            </a:r>
            <a:r>
              <a:rPr lang="en-US" sz="4000" dirty="0" smtClean="0">
                <a:solidFill>
                  <a:srgbClr val="FFC000"/>
                </a:solidFill>
              </a:rPr>
              <a:t>Remember</a:t>
            </a:r>
            <a:endParaRPr lang="en-IN" sz="4000" dirty="0">
              <a:solidFill>
                <a:srgbClr val="FFC000"/>
              </a:solidFill>
            </a:endParaRPr>
          </a:p>
        </p:txBody>
      </p:sp>
      <p:sp>
        <p:nvSpPr>
          <p:cNvPr id="3" name="Content Placeholder 2"/>
          <p:cNvSpPr>
            <a:spLocks noGrp="1"/>
          </p:cNvSpPr>
          <p:nvPr>
            <p:ph idx="1"/>
          </p:nvPr>
        </p:nvSpPr>
        <p:spPr>
          <a:xfrm>
            <a:off x="457200" y="1143000"/>
            <a:ext cx="8229600" cy="5181600"/>
          </a:xfrm>
        </p:spPr>
        <p:txBody>
          <a:bodyPr/>
          <a:lstStyle/>
          <a:p>
            <a:pPr lvl="0" algn="just"/>
            <a:r>
              <a:rPr lang="en-US" sz="2400" dirty="0" smtClean="0"/>
              <a:t>Make sure that your plan is cost effective, innovative and sustainable.</a:t>
            </a:r>
          </a:p>
          <a:p>
            <a:pPr marL="137160" lvl="0" indent="0" algn="just">
              <a:buNone/>
            </a:pPr>
            <a:endParaRPr lang="en-US" sz="1400" dirty="0" smtClean="0"/>
          </a:p>
          <a:p>
            <a:pPr lvl="0" algn="just"/>
            <a:r>
              <a:rPr lang="en-US" sz="2400" dirty="0" smtClean="0"/>
              <a:t>Make optimum use of locally available resources rather than depending on the external agencies for help and support. </a:t>
            </a:r>
          </a:p>
          <a:p>
            <a:pPr marL="137160" lvl="0" indent="0" algn="just">
              <a:buNone/>
            </a:pPr>
            <a:endParaRPr lang="en-US" sz="1600" dirty="0" smtClean="0"/>
          </a:p>
          <a:p>
            <a:pPr lvl="0" algn="just"/>
            <a:r>
              <a:rPr lang="en-US" sz="2400" dirty="0" smtClean="0"/>
              <a:t>Suggest a mechanism how the risk reduced is measurable.  </a:t>
            </a:r>
          </a:p>
          <a:p>
            <a:pPr marL="137160" lvl="0" indent="0" algn="just">
              <a:buNone/>
            </a:pPr>
            <a:endParaRPr lang="en-US" sz="2400" dirty="0" smtClean="0"/>
          </a:p>
          <a:p>
            <a:pPr algn="just"/>
            <a:r>
              <a:rPr lang="en-US" sz="2400" dirty="0" smtClean="0"/>
              <a:t>Involve villagers/community members to assess the local resources and drawing the map and plan.</a:t>
            </a:r>
            <a:endParaRPr lang="en-US" sz="2400" dirty="0"/>
          </a:p>
        </p:txBody>
      </p:sp>
      <p:pic>
        <p:nvPicPr>
          <p:cNvPr id="4" name="Picture 3"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8674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1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27761"/>
          </a:xfrm>
        </p:spPr>
        <p:txBody>
          <a:bodyPr/>
          <a:lstStyle/>
          <a:p>
            <a:pPr lvl="0" algn="just"/>
            <a:r>
              <a:rPr lang="en-US" sz="2000" dirty="0"/>
              <a:t>Developing community/school plan to tackle disasters and emergencies by risk assessment, hazards, vulnerabilities and contingency planning to bring back life to normalcy in shortest period of time. </a:t>
            </a:r>
          </a:p>
          <a:p>
            <a:pPr algn="just">
              <a:buNone/>
            </a:pPr>
            <a:endParaRPr lang="en-US" sz="2000" dirty="0"/>
          </a:p>
          <a:p>
            <a:pPr lvl="0" algn="just"/>
            <a:r>
              <a:rPr lang="en-US" sz="2000" dirty="0"/>
              <a:t>Study and developing a strategy for mitigating structural/material deficiencies prone to disaster like earthquake, fire, flood etc. through retrofitting or during on-going re-modeling in your locality, housing society and village. </a:t>
            </a:r>
          </a:p>
          <a:p>
            <a:pPr algn="just"/>
            <a:endParaRPr lang="en-US" sz="2000" dirty="0"/>
          </a:p>
          <a:p>
            <a:pPr lvl="0" algn="just"/>
            <a:r>
              <a:rPr lang="en-US" sz="2000" dirty="0"/>
              <a:t>Chemical hazard identification and risk analysis including awareness about  basic information about the resources, demography, existing organizational set up, administrative facilities at the state, district and local levels</a:t>
            </a:r>
            <a:r>
              <a:rPr lang="en-US" sz="2000" dirty="0" smtClean="0"/>
              <a:t>.</a:t>
            </a:r>
          </a:p>
          <a:p>
            <a:pPr lvl="0" algn="just"/>
            <a:endParaRPr lang="en-US" sz="2000" dirty="0"/>
          </a:p>
          <a:p>
            <a:pPr lvl="0" algn="just"/>
            <a:r>
              <a:rPr lang="en-US" sz="2000" dirty="0" smtClean="0"/>
              <a:t>Describes </a:t>
            </a:r>
            <a:r>
              <a:rPr lang="en-US" sz="2000" dirty="0"/>
              <a:t>preparedness and mitigation measures as well as response mechanisms. </a:t>
            </a:r>
            <a:endParaRPr lang="en-US" sz="2000" dirty="0" smtClean="0"/>
          </a:p>
          <a:p>
            <a:pPr marL="137160" lvl="0" indent="0" algn="r">
              <a:buNone/>
            </a:pPr>
            <a:r>
              <a:rPr lang="en-US" sz="2000" dirty="0" err="1" smtClean="0">
                <a:solidFill>
                  <a:srgbClr val="FF0000"/>
                </a:solidFill>
              </a:rPr>
              <a:t>Cont</a:t>
            </a:r>
            <a:r>
              <a:rPr lang="en-US" sz="2000" dirty="0" smtClean="0">
                <a:solidFill>
                  <a:srgbClr val="FF0000"/>
                </a:solidFill>
              </a:rPr>
              <a:t> …</a:t>
            </a:r>
            <a:endParaRPr lang="en-US" sz="2000" dirty="0">
              <a:solidFill>
                <a:srgbClr val="FF0000"/>
              </a:solidFill>
            </a:endParaRPr>
          </a:p>
          <a:p>
            <a:pPr algn="just">
              <a:buNone/>
            </a:pPr>
            <a:r>
              <a:rPr lang="en-US" sz="2000" dirty="0"/>
              <a:t> </a:t>
            </a:r>
            <a:endParaRPr lang="en-US" sz="16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78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5791200"/>
          </a:xfrm>
        </p:spPr>
        <p:txBody>
          <a:bodyPr/>
          <a:lstStyle/>
          <a:p>
            <a:pPr lvl="0" algn="just"/>
            <a:r>
              <a:rPr lang="en-US" sz="2400" dirty="0"/>
              <a:t>Develop a disaster specific preparedness plan keeping in view the demography/topography and the disaster profile of your area.</a:t>
            </a:r>
          </a:p>
          <a:p>
            <a:pPr algn="just">
              <a:buNone/>
            </a:pPr>
            <a:r>
              <a:rPr lang="en-US" sz="2400" dirty="0"/>
              <a:t> </a:t>
            </a:r>
          </a:p>
          <a:p>
            <a:pPr lvl="0" algn="just"/>
            <a:r>
              <a:rPr lang="en-US" sz="2400" dirty="0"/>
              <a:t>Identification of  hazard and risk analysis of your area  by  incorporating  basic information about the resources, demography, existing organizational set up, administrative facilities at the state, district and local levels by developing a workable mechanism for  preparedness and mitigation measures along with a response mechanisms. </a:t>
            </a:r>
            <a:endParaRPr lang="en-US" sz="2400" dirty="0" smtClean="0"/>
          </a:p>
          <a:p>
            <a:pPr lvl="0" algn="just"/>
            <a:endParaRPr lang="en-US" sz="2400" dirty="0"/>
          </a:p>
          <a:p>
            <a:r>
              <a:rPr lang="en-IN" sz="2400" dirty="0" smtClean="0"/>
              <a:t>Finally, Individually</a:t>
            </a:r>
            <a:endParaRPr lang="en-IN" sz="24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943600"/>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5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56960"/>
          </a:xfrm>
        </p:spPr>
        <p:txBody>
          <a:bodyPr/>
          <a:lstStyle/>
          <a:p>
            <a:pPr lvl="0"/>
            <a:endParaRPr lang="en-US" sz="1400" dirty="0" smtClean="0"/>
          </a:p>
          <a:p>
            <a:pPr marL="137160" lvl="0" indent="0" algn="just">
              <a:buNone/>
            </a:pPr>
            <a:r>
              <a:rPr lang="en-US" b="1" dirty="0" smtClean="0">
                <a:solidFill>
                  <a:srgbClr val="FFC000"/>
                </a:solidFill>
              </a:rPr>
              <a:t>Other Tips</a:t>
            </a:r>
          </a:p>
          <a:p>
            <a:pPr lvl="0" algn="just"/>
            <a:r>
              <a:rPr lang="en-US" sz="1800" dirty="0" smtClean="0"/>
              <a:t>D</a:t>
            </a:r>
            <a:r>
              <a:rPr lang="en-US" sz="2000" dirty="0" smtClean="0"/>
              <a:t>evelop </a:t>
            </a:r>
            <a:r>
              <a:rPr lang="en-US" sz="2000" dirty="0"/>
              <a:t>a </a:t>
            </a:r>
            <a:r>
              <a:rPr lang="en-US" sz="2000" dirty="0" smtClean="0"/>
              <a:t>Release </a:t>
            </a:r>
            <a:r>
              <a:rPr lang="en-US" sz="2000" dirty="0"/>
              <a:t>plan for persons with special needs (like physically/visually  disabled population and senior citizens) in relation to a particular disasters or emergencies (fire, flood, earthquake, </a:t>
            </a:r>
            <a:r>
              <a:rPr lang="en-US" sz="2000" dirty="0" smtClean="0"/>
              <a:t>etc.) </a:t>
            </a:r>
            <a:r>
              <a:rPr lang="en-US" sz="2000" dirty="0"/>
              <a:t>The project must have following components:-</a:t>
            </a:r>
          </a:p>
          <a:p>
            <a:pPr algn="just">
              <a:buNone/>
            </a:pPr>
            <a:r>
              <a:rPr lang="en-US" sz="1600" dirty="0"/>
              <a:t> </a:t>
            </a:r>
          </a:p>
          <a:p>
            <a:pPr lvl="1" algn="just"/>
            <a:r>
              <a:rPr lang="en-US" sz="1800" dirty="0"/>
              <a:t>Consultation with persons with special needs for resources needed during disasters/emergencies.</a:t>
            </a:r>
          </a:p>
          <a:p>
            <a:pPr lvl="1" algn="just"/>
            <a:r>
              <a:rPr lang="en-US" sz="1800" dirty="0"/>
              <a:t>Identification of basic amenities (water sanitation etc.) required by them during/after the disaster takes place.</a:t>
            </a:r>
          </a:p>
          <a:p>
            <a:pPr lvl="1" algn="just"/>
            <a:r>
              <a:rPr lang="en-US" sz="1800" dirty="0"/>
              <a:t>Existing schemes and institutes providing assistance devices.</a:t>
            </a:r>
          </a:p>
          <a:p>
            <a:pPr lvl="1" algn="just"/>
            <a:r>
              <a:rPr lang="en-US" sz="1800" dirty="0"/>
              <a:t>Identification and listing of people/</a:t>
            </a:r>
            <a:r>
              <a:rPr lang="en-US" sz="1800" dirty="0" err="1"/>
              <a:t>govt</a:t>
            </a:r>
            <a:r>
              <a:rPr lang="en-US" sz="1800" dirty="0"/>
              <a:t> and non-</a:t>
            </a:r>
            <a:r>
              <a:rPr lang="en-US" sz="1800" dirty="0" err="1"/>
              <a:t>govt</a:t>
            </a:r>
            <a:r>
              <a:rPr lang="en-US" sz="1800" dirty="0"/>
              <a:t> institutes/agencies of the people who can provide the help to people of special needs. </a:t>
            </a:r>
          </a:p>
          <a:p>
            <a:pPr lvl="1" algn="just"/>
            <a:r>
              <a:rPr lang="en-US" sz="1800" dirty="0"/>
              <a:t>Preparing the inventories of items required for rescue and relief operation.  </a:t>
            </a:r>
          </a:p>
          <a:p>
            <a:pPr lvl="1" algn="just"/>
            <a:r>
              <a:rPr lang="en-US" sz="1800" dirty="0"/>
              <a:t>Develop alternate communication channels which will work in any disasters (grid independent, one to one communication systems like mesh networks etc.)</a:t>
            </a:r>
          </a:p>
          <a:p>
            <a:pPr lvl="0" algn="just"/>
            <a:r>
              <a:rPr lang="en-US" sz="2400" dirty="0" smtClean="0"/>
              <a:t>method </a:t>
            </a:r>
            <a:r>
              <a:rPr lang="en-US" sz="2400" dirty="0"/>
              <a:t>of construction.</a:t>
            </a:r>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7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sz="5400" dirty="0" smtClean="0"/>
          </a:p>
          <a:p>
            <a:pPr marL="137160" indent="0">
              <a:buNone/>
            </a:pPr>
            <a:r>
              <a:rPr lang="en-IN" sz="5400" dirty="0" smtClean="0"/>
              <a:t> In </a:t>
            </a:r>
            <a:r>
              <a:rPr lang="en-IN" sz="5400" dirty="0"/>
              <a:t>Biological System, </a:t>
            </a:r>
          </a:p>
          <a:p>
            <a:endParaRPr lang="en-IN"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00"/>
            <a:ext cx="1066800" cy="10668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57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09160"/>
          </a:xfrm>
        </p:spPr>
        <p:txBody>
          <a:bodyPr/>
          <a:lstStyle/>
          <a:p>
            <a:pPr lvl="0"/>
            <a:r>
              <a:rPr lang="en-US" sz="2000" dirty="0"/>
              <a:t>Study the impact of disaster on the livelihood of affected population in recent past. </a:t>
            </a:r>
          </a:p>
          <a:p>
            <a:pPr>
              <a:buNone/>
            </a:pPr>
            <a:r>
              <a:rPr lang="en-US" sz="2000" dirty="0"/>
              <a:t> </a:t>
            </a:r>
          </a:p>
          <a:p>
            <a:pPr lvl="0"/>
            <a:r>
              <a:rPr lang="en-US" sz="2000" dirty="0"/>
              <a:t>Develop a mechanism (including mathematical modeling) to estimate the loss of livelihood or environmental degradation in a hypothetical disaster situation  of your area/ region or State. </a:t>
            </a:r>
          </a:p>
          <a:p>
            <a:pPr>
              <a:buNone/>
            </a:pPr>
            <a:r>
              <a:rPr lang="en-US" sz="2000" dirty="0"/>
              <a:t> </a:t>
            </a:r>
          </a:p>
          <a:p>
            <a:pPr lvl="0"/>
            <a:r>
              <a:rPr lang="en-US" sz="2000" dirty="0"/>
              <a:t>Estimate the economic loss by collecting primary and secondary data in relation to Environmental Degradation / loss of livelihood in your area and propose a plan to reduce the same in relation to a particular disaster (flood, cyclone, earthquake, sea level rise, tsunami) </a:t>
            </a:r>
          </a:p>
          <a:p>
            <a:pPr>
              <a:buNone/>
            </a:pPr>
            <a:r>
              <a:rPr lang="en-US" sz="2000" dirty="0"/>
              <a:t> </a:t>
            </a:r>
          </a:p>
          <a:p>
            <a:r>
              <a:rPr lang="en-US" sz="2000" dirty="0"/>
              <a:t>Study the local and traditional consideration, taken into consideration while constructing houses or other dwelling units or systems in relation to a particular disaster and compare it with modern</a:t>
            </a:r>
            <a:endParaRPr lang="en-IN" sz="20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676400"/>
          </a:xfrm>
        </p:spPr>
        <p:txBody>
          <a:bodyPr/>
          <a:lstStyle/>
          <a:p>
            <a:r>
              <a:rPr lang="en-IN" dirty="0" smtClean="0"/>
              <a:t>Dear Students</a:t>
            </a:r>
          </a:p>
          <a:p>
            <a:r>
              <a:rPr lang="en-IN" dirty="0" smtClean="0"/>
              <a:t>Take immediate steps as like., </a:t>
            </a:r>
            <a:endParaRPr lang="en-IN"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00"/>
            <a:ext cx="1066800" cy="10668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2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8229600" cy="5486400"/>
          </a:xfrm>
        </p:spPr>
        <p:txBody>
          <a:bodyPr/>
          <a:lstStyle/>
          <a:p>
            <a:pPr marL="137160" indent="0" algn="ctr">
              <a:buNone/>
            </a:pPr>
            <a:r>
              <a:rPr lang="en-US" dirty="0">
                <a:solidFill>
                  <a:srgbClr val="FFC000"/>
                </a:solidFill>
                <a:effectLst>
                  <a:outerShdw blurRad="38100" dist="38100" dir="2700000" algn="tl">
                    <a:srgbClr val="000000">
                      <a:alpha val="43137"/>
                    </a:srgbClr>
                  </a:outerShdw>
                </a:effectLst>
                <a:latin typeface="Arial" charset="0"/>
                <a:cs typeface="Times New Roman" pitchFamily="18" charset="0"/>
              </a:rPr>
              <a:t>Steps For Disaster </a:t>
            </a:r>
            <a:r>
              <a:rPr lang="en-US" dirty="0" smtClean="0">
                <a:solidFill>
                  <a:srgbClr val="FFC000"/>
                </a:solidFill>
                <a:effectLst>
                  <a:outerShdw blurRad="38100" dist="38100" dir="2700000" algn="tl">
                    <a:srgbClr val="000000">
                      <a:alpha val="43137"/>
                    </a:srgbClr>
                  </a:outerShdw>
                </a:effectLst>
                <a:latin typeface="Arial" charset="0"/>
                <a:cs typeface="Times New Roman" pitchFamily="18" charset="0"/>
              </a:rPr>
              <a:t>Mitigation</a:t>
            </a:r>
          </a:p>
          <a:p>
            <a:pPr marL="137160" indent="0">
              <a:buNone/>
            </a:pPr>
            <a:r>
              <a:rPr lang="en-US" dirty="0">
                <a:solidFill>
                  <a:srgbClr val="FF0000"/>
                </a:solidFill>
                <a:latin typeface="Arial" charset="0"/>
              </a:rPr>
              <a:t>step-1</a:t>
            </a:r>
          </a:p>
          <a:p>
            <a:pPr>
              <a:buNone/>
            </a:pPr>
            <a:r>
              <a:rPr lang="en-US" dirty="0">
                <a:latin typeface="Arial" charset="0"/>
              </a:rPr>
              <a:t>	</a:t>
            </a:r>
            <a:r>
              <a:rPr lang="en-US" b="1" dirty="0">
                <a:latin typeface="Arial" charset="0"/>
              </a:rPr>
              <a:t>Identification of </a:t>
            </a:r>
            <a:r>
              <a:rPr lang="en-US" b="1" dirty="0" smtClean="0">
                <a:latin typeface="Arial" charset="0"/>
              </a:rPr>
              <a:t>disaster</a:t>
            </a:r>
          </a:p>
          <a:p>
            <a:endParaRPr lang="en-US" b="1" dirty="0" smtClean="0">
              <a:solidFill>
                <a:srgbClr val="FF0000"/>
              </a:solidFill>
              <a:latin typeface="Arial" charset="0"/>
            </a:endParaRPr>
          </a:p>
          <a:p>
            <a:pPr marL="137160" indent="0">
              <a:buNone/>
            </a:pPr>
            <a:r>
              <a:rPr lang="en-US" b="1" dirty="0" smtClean="0">
                <a:solidFill>
                  <a:srgbClr val="FF0000"/>
                </a:solidFill>
                <a:latin typeface="Arial" charset="0"/>
              </a:rPr>
              <a:t>step-2</a:t>
            </a:r>
            <a:endParaRPr lang="en-US" b="1" dirty="0">
              <a:solidFill>
                <a:srgbClr val="FF0000"/>
              </a:solidFill>
              <a:latin typeface="Arial" charset="0"/>
            </a:endParaRPr>
          </a:p>
          <a:p>
            <a:pPr>
              <a:buNone/>
            </a:pPr>
            <a:r>
              <a:rPr lang="en-US" b="1" dirty="0" smtClean="0">
                <a:latin typeface="Arial" charset="0"/>
                <a:cs typeface="Times New Roman" pitchFamily="18" charset="0"/>
              </a:rPr>
              <a:t>   </a:t>
            </a:r>
            <a:r>
              <a:rPr lang="en-US" b="1" dirty="0">
                <a:latin typeface="Arial" charset="0"/>
                <a:cs typeface="Times New Roman" pitchFamily="18" charset="0"/>
              </a:rPr>
              <a:t>Evolving strategies for </a:t>
            </a:r>
            <a:r>
              <a:rPr lang="en-US" b="1" dirty="0" smtClean="0">
                <a:latin typeface="Arial" charset="0"/>
                <a:cs typeface="Times New Roman" pitchFamily="18" charset="0"/>
              </a:rPr>
              <a:t>precautions </a:t>
            </a:r>
          </a:p>
          <a:p>
            <a:endParaRPr lang="en-US" b="1" dirty="0" smtClean="0">
              <a:solidFill>
                <a:srgbClr val="FF0000"/>
              </a:solidFill>
              <a:latin typeface="Arial" charset="0"/>
            </a:endParaRPr>
          </a:p>
          <a:p>
            <a:pPr marL="137160" indent="0">
              <a:buNone/>
            </a:pPr>
            <a:r>
              <a:rPr lang="en-US" b="1" dirty="0" smtClean="0">
                <a:solidFill>
                  <a:srgbClr val="FF0000"/>
                </a:solidFill>
                <a:latin typeface="Arial" charset="0"/>
              </a:rPr>
              <a:t>step-3</a:t>
            </a:r>
            <a:endParaRPr lang="en-US" b="1" dirty="0">
              <a:solidFill>
                <a:srgbClr val="FF0000"/>
              </a:solidFill>
              <a:latin typeface="Arial" charset="0"/>
            </a:endParaRPr>
          </a:p>
          <a:p>
            <a:r>
              <a:rPr lang="en-US" b="1" dirty="0" smtClean="0">
                <a:latin typeface="Arial" charset="0"/>
              </a:rPr>
              <a:t>Action </a:t>
            </a:r>
            <a:r>
              <a:rPr lang="en-US" b="1" dirty="0">
                <a:latin typeface="Arial" charset="0"/>
              </a:rPr>
              <a:t>during </a:t>
            </a:r>
            <a:r>
              <a:rPr lang="en-US" b="1" dirty="0" smtClean="0">
                <a:latin typeface="Arial" charset="0"/>
              </a:rPr>
              <a:t>disaster</a:t>
            </a:r>
            <a:endParaRPr lang="en-US" b="1" dirty="0">
              <a:latin typeface="Arial" charset="0"/>
            </a:endParaRPr>
          </a:p>
        </p:txBody>
      </p:sp>
      <p:pic>
        <p:nvPicPr>
          <p:cNvPr id="5" name="Picture 4"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8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Image result for mitig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219200"/>
            <a:ext cx="6172200" cy="5116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1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lgn="ctr">
              <a:buNone/>
            </a:pPr>
            <a:r>
              <a:rPr lang="en-IN" sz="11500" b="1" dirty="0" smtClean="0"/>
              <a:t>Thank You</a:t>
            </a:r>
          </a:p>
          <a:p>
            <a:pPr algn="ctr"/>
            <a:endParaRPr lang="en-IN" sz="6600" dirty="0" smtClean="0"/>
          </a:p>
          <a:p>
            <a:pPr marL="137160" indent="0" algn="ctr">
              <a:buNone/>
            </a:pPr>
            <a:r>
              <a:rPr lang="en-IN" sz="6000" dirty="0" smtClean="0"/>
              <a:t>With Kind regards</a:t>
            </a:r>
            <a:endParaRPr lang="en-IN" sz="6000" dirty="0"/>
          </a:p>
        </p:txBody>
      </p:sp>
      <p:pic>
        <p:nvPicPr>
          <p:cNvPr id="4"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2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905000"/>
            <a:ext cx="7772400" cy="1754326"/>
          </a:xfrm>
          <a:prstGeom prst="rect">
            <a:avLst/>
          </a:prstGeom>
        </p:spPr>
        <p:txBody>
          <a:bodyPr wrap="square">
            <a:spAutoFit/>
          </a:bodyPr>
          <a:lstStyle/>
          <a:p>
            <a:r>
              <a:rPr lang="en-IN" sz="3600" b="1" i="1" dirty="0" smtClean="0"/>
              <a:t>that</a:t>
            </a:r>
            <a:r>
              <a:rPr lang="en-IN" sz="3600" b="1" i="1" dirty="0"/>
              <a:t>, species is more powerful and very dangerous species</a:t>
            </a:r>
          </a:p>
          <a:p>
            <a:r>
              <a:rPr lang="en-IN" sz="3600" b="1" i="1" dirty="0"/>
              <a:t>in the world. </a:t>
            </a:r>
          </a:p>
        </p:txBody>
      </p:sp>
      <p:pic>
        <p:nvPicPr>
          <p:cNvPr id="5"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00"/>
            <a:ext cx="1066800" cy="10668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667000"/>
            <a:ext cx="6172200" cy="1569660"/>
          </a:xfrm>
          <a:prstGeom prst="rect">
            <a:avLst/>
          </a:prstGeom>
        </p:spPr>
        <p:txBody>
          <a:bodyPr wrap="square">
            <a:spAutoFit/>
          </a:bodyPr>
          <a:lstStyle/>
          <a:p>
            <a:r>
              <a:rPr lang="en-IN" sz="4800" dirty="0"/>
              <a:t>Genus</a:t>
            </a:r>
            <a:r>
              <a:rPr lang="en-IN" sz="4800" i="1" dirty="0"/>
              <a:t>: Homo</a:t>
            </a:r>
          </a:p>
          <a:p>
            <a:r>
              <a:rPr lang="en-IN" sz="4800" dirty="0"/>
              <a:t>Species</a:t>
            </a:r>
            <a:r>
              <a:rPr lang="en-IN" sz="4800" i="1" dirty="0"/>
              <a:t>: H. </a:t>
            </a:r>
            <a:r>
              <a:rPr lang="en-IN" sz="4800" i="1" dirty="0" smtClean="0"/>
              <a:t>sapiens</a:t>
            </a:r>
            <a:endParaRPr lang="en-IN" sz="4800" i="1" dirty="0"/>
          </a:p>
        </p:txBody>
      </p:sp>
      <p:pic>
        <p:nvPicPr>
          <p:cNvPr id="5"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00"/>
            <a:ext cx="1066800" cy="10668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6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1934"/>
            <a:ext cx="5638800" cy="893066"/>
          </a:xfrm>
        </p:spPr>
        <p:txBody>
          <a:bodyPr/>
          <a:lstStyle/>
          <a:p>
            <a:r>
              <a:rPr lang="en-IN" dirty="0" smtClean="0"/>
              <a:t>A Teacher Formula</a:t>
            </a:r>
            <a:endParaRPr lang="en-IN" dirty="0"/>
          </a:p>
        </p:txBody>
      </p:sp>
      <p:sp>
        <p:nvSpPr>
          <p:cNvPr id="3" name="Content Placeholder 2"/>
          <p:cNvSpPr>
            <a:spLocks noGrp="1"/>
          </p:cNvSpPr>
          <p:nvPr>
            <p:ph idx="1"/>
          </p:nvPr>
        </p:nvSpPr>
        <p:spPr>
          <a:xfrm>
            <a:off x="278642" y="3048000"/>
            <a:ext cx="8839200" cy="2362200"/>
          </a:xfrm>
        </p:spPr>
        <p:txBody>
          <a:bodyPr/>
          <a:lstStyle/>
          <a:p>
            <a:pPr marL="137160" indent="0">
              <a:buNone/>
            </a:pPr>
            <a:r>
              <a:rPr lang="en-IN" sz="2400" dirty="0" smtClean="0"/>
              <a:t>          </a:t>
            </a:r>
            <a:r>
              <a:rPr lang="en-IN" sz="2400" dirty="0" smtClean="0">
                <a:solidFill>
                  <a:srgbClr val="FF0000"/>
                </a:solidFill>
              </a:rPr>
              <a:t>out let</a:t>
            </a:r>
            <a:r>
              <a:rPr lang="en-IN" sz="2400" dirty="0" smtClean="0"/>
              <a:t>	</a:t>
            </a:r>
            <a:r>
              <a:rPr lang="en-IN" sz="2400" dirty="0"/>
              <a:t> </a:t>
            </a:r>
            <a:r>
              <a:rPr lang="en-IN" sz="2400" dirty="0" smtClean="0"/>
              <a:t>        </a:t>
            </a:r>
            <a:r>
              <a:rPr lang="en-IN" sz="1800" dirty="0" smtClean="0"/>
              <a:t>Teaching</a:t>
            </a:r>
            <a:r>
              <a:rPr lang="en-IN" sz="1800" dirty="0" smtClean="0">
                <a:solidFill>
                  <a:srgbClr val="FF0000"/>
                </a:solidFill>
              </a:rPr>
              <a:t>  </a:t>
            </a:r>
            <a:r>
              <a:rPr lang="en-IN" sz="2400" dirty="0" smtClean="0">
                <a:solidFill>
                  <a:srgbClr val="FF0000"/>
                </a:solidFill>
              </a:rPr>
              <a:t>         Inlet</a:t>
            </a:r>
            <a:r>
              <a:rPr lang="en-IN" sz="1800" dirty="0" smtClean="0"/>
              <a:t>	learning</a:t>
            </a:r>
            <a:endParaRPr lang="en-IN" sz="1400" dirty="0" smtClean="0"/>
          </a:p>
          <a:p>
            <a:pPr marL="651510" indent="-514350">
              <a:buAutoNum type="arabicPeriod"/>
            </a:pPr>
            <a:r>
              <a:rPr lang="en-IN" dirty="0" smtClean="0"/>
              <a:t>Teacher 		 Students		 Knowledge</a:t>
            </a:r>
          </a:p>
          <a:p>
            <a:pPr marL="137160" indent="0">
              <a:buNone/>
            </a:pPr>
            <a:endParaRPr lang="en-IN" dirty="0" smtClean="0"/>
          </a:p>
        </p:txBody>
      </p:sp>
      <p:sp>
        <p:nvSpPr>
          <p:cNvPr id="5" name="Left-Right Arrow 4"/>
          <p:cNvSpPr/>
          <p:nvPr/>
        </p:nvSpPr>
        <p:spPr>
          <a:xfrm>
            <a:off x="2438400" y="3657600"/>
            <a:ext cx="12954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5715000" y="3578135"/>
            <a:ext cx="1029999" cy="408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2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752600"/>
            <a:ext cx="8839200" cy="34290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IN" sz="2400" dirty="0" smtClean="0"/>
              <a:t>       </a:t>
            </a:r>
            <a:endParaRPr lang="en-IN" dirty="0" smtClean="0"/>
          </a:p>
          <a:p>
            <a:pPr marL="137160" indent="0">
              <a:buFont typeface="Wingdings 2"/>
              <a:buNone/>
            </a:pPr>
            <a:r>
              <a:rPr lang="en-IN" dirty="0" smtClean="0"/>
              <a:t>	      </a:t>
            </a:r>
            <a:r>
              <a:rPr lang="en-IN" sz="2000" dirty="0" smtClean="0">
                <a:solidFill>
                  <a:srgbClr val="FFC000"/>
                </a:solidFill>
              </a:rPr>
              <a:t>Light </a:t>
            </a:r>
            <a:r>
              <a:rPr lang="en-IN" dirty="0" smtClean="0">
                <a:solidFill>
                  <a:srgbClr val="FFC000"/>
                </a:solidFill>
              </a:rPr>
              <a:t>		                </a:t>
            </a:r>
            <a:r>
              <a:rPr lang="en-IN" sz="2000" dirty="0" smtClean="0">
                <a:solidFill>
                  <a:srgbClr val="FFC000"/>
                </a:solidFill>
              </a:rPr>
              <a:t>CO</a:t>
            </a:r>
            <a:r>
              <a:rPr lang="en-IN" sz="2000" baseline="-25000" dirty="0" smtClean="0">
                <a:solidFill>
                  <a:srgbClr val="FFC000"/>
                </a:solidFill>
              </a:rPr>
              <a:t>2</a:t>
            </a:r>
            <a:r>
              <a:rPr lang="en-IN" dirty="0" smtClean="0"/>
              <a:t>		</a:t>
            </a:r>
          </a:p>
          <a:p>
            <a:pPr marL="137160" indent="0">
              <a:buFont typeface="Wingdings 2"/>
              <a:buNone/>
            </a:pPr>
            <a:r>
              <a:rPr lang="en-IN" dirty="0" smtClean="0"/>
              <a:t>2.   Primary Teacher       High School Teacher</a:t>
            </a:r>
          </a:p>
          <a:p>
            <a:pPr marL="137160" indent="0">
              <a:buFont typeface="Wingdings 2"/>
              <a:buNone/>
            </a:pPr>
            <a:r>
              <a:rPr lang="en-IN" dirty="0" smtClean="0"/>
              <a:t>	     </a:t>
            </a:r>
            <a:r>
              <a:rPr lang="en-IN" sz="2000" dirty="0" smtClean="0">
                <a:solidFill>
                  <a:srgbClr val="FFC000"/>
                </a:solidFill>
              </a:rPr>
              <a:t>H</a:t>
            </a:r>
            <a:r>
              <a:rPr lang="en-IN" sz="2000" baseline="-25000" dirty="0" smtClean="0">
                <a:solidFill>
                  <a:srgbClr val="FFC000"/>
                </a:solidFill>
              </a:rPr>
              <a:t>2</a:t>
            </a:r>
            <a:r>
              <a:rPr lang="en-IN" sz="2000" dirty="0" smtClean="0">
                <a:solidFill>
                  <a:srgbClr val="FFC000"/>
                </a:solidFill>
              </a:rPr>
              <a:t>O</a:t>
            </a:r>
            <a:r>
              <a:rPr lang="en-IN" dirty="0" smtClean="0"/>
              <a:t>			 </a:t>
            </a:r>
            <a:r>
              <a:rPr lang="en-IN" sz="2000" dirty="0" smtClean="0">
                <a:solidFill>
                  <a:srgbClr val="FFC000"/>
                </a:solidFill>
              </a:rPr>
              <a:t>Nutrients </a:t>
            </a:r>
            <a:r>
              <a:rPr lang="en-IN" dirty="0" smtClean="0"/>
              <a:t>		</a:t>
            </a:r>
          </a:p>
          <a:p>
            <a:pPr marL="137160" indent="0">
              <a:buFont typeface="Wingdings 2"/>
              <a:buNone/>
            </a:pPr>
            <a:r>
              <a:rPr lang="en-IN" dirty="0" smtClean="0"/>
              <a:t>     College Teacher        University Teacher            as a</a:t>
            </a:r>
          </a:p>
          <a:p>
            <a:pPr marL="137160" indent="0">
              <a:buFont typeface="Wingdings 2"/>
              <a:buNone/>
            </a:pPr>
            <a:r>
              <a:rPr lang="en-IN" dirty="0" smtClean="0"/>
              <a:t>     well growth Plants (Student)</a:t>
            </a:r>
          </a:p>
          <a:p>
            <a:pPr marL="651510" indent="-514350">
              <a:buFont typeface="Wingdings 2"/>
              <a:buAutoNum type="arabicPeriod"/>
            </a:pPr>
            <a:endParaRPr lang="en-IN" dirty="0" smtClean="0"/>
          </a:p>
        </p:txBody>
      </p:sp>
      <p:sp>
        <p:nvSpPr>
          <p:cNvPr id="5" name="Plus 4"/>
          <p:cNvSpPr/>
          <p:nvPr/>
        </p:nvSpPr>
        <p:spPr>
          <a:xfrm>
            <a:off x="3733800" y="2819400"/>
            <a:ext cx="533400" cy="3718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Plus 5"/>
          <p:cNvSpPr/>
          <p:nvPr/>
        </p:nvSpPr>
        <p:spPr>
          <a:xfrm>
            <a:off x="7622275" y="2819400"/>
            <a:ext cx="533400" cy="3718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Plus 6"/>
          <p:cNvSpPr/>
          <p:nvPr/>
        </p:nvSpPr>
        <p:spPr>
          <a:xfrm>
            <a:off x="3659875" y="3845062"/>
            <a:ext cx="533400" cy="3718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7274988" y="3864618"/>
            <a:ext cx="955750" cy="332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061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ASTER MANAGEMENT&lt;br /&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95074"/>
            <a:ext cx="6051175"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280434"/>
            <a:ext cx="4572000" cy="1015663"/>
          </a:xfrm>
          <a:prstGeom prst="rect">
            <a:avLst/>
          </a:prstGeom>
        </p:spPr>
        <p:txBody>
          <a:bodyPr>
            <a:spAutoFit/>
          </a:bodyPr>
          <a:lstStyle/>
          <a:p>
            <a:r>
              <a:rPr lang="en-US" sz="6000" dirty="0" smtClean="0">
                <a:latin typeface="Calibri"/>
              </a:rPr>
              <a:t> Theme 6</a:t>
            </a:r>
            <a:endParaRPr lang="en-IN" sz="2800" dirty="0"/>
          </a:p>
        </p:txBody>
      </p:sp>
      <p:pic>
        <p:nvPicPr>
          <p:cNvPr id="7" name="Picture 3" descr="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2" descr="Name:  2.jpg&#10;Views: 8358&#10;Size:  43.6 K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4078"/>
            <a:ext cx="3709670" cy="231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7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1"/>
          <p:cNvSpPr/>
          <p:nvPr/>
        </p:nvSpPr>
        <p:spPr>
          <a:xfrm>
            <a:off x="129654" y="457200"/>
            <a:ext cx="6699270" cy="523220"/>
          </a:xfrm>
          <a:prstGeom prst="rect">
            <a:avLst/>
          </a:prstGeom>
        </p:spPr>
        <p:txBody>
          <a:bodyPr wrap="none">
            <a:spAutoFit/>
          </a:bodyPr>
          <a:lstStyle/>
          <a:p>
            <a:r>
              <a:rPr lang="en-US" sz="2800" b="1" dirty="0" smtClean="0">
                <a:solidFill>
                  <a:srgbClr val="FFC000"/>
                </a:solidFill>
              </a:rPr>
              <a:t>Subject </a:t>
            </a:r>
            <a:r>
              <a:rPr lang="en-US" sz="2800" b="1" dirty="0">
                <a:solidFill>
                  <a:srgbClr val="FFC000"/>
                </a:solidFill>
              </a:rPr>
              <a:t>Theme 6: Disaster Management</a:t>
            </a:r>
            <a:endParaRPr lang="en-IN" sz="2800" dirty="0">
              <a:solidFill>
                <a:srgbClr val="FFC000"/>
              </a:solidFill>
            </a:endParaRPr>
          </a:p>
        </p:txBody>
      </p:sp>
      <p:sp>
        <p:nvSpPr>
          <p:cNvPr id="3" name="Rectangle 2"/>
          <p:cNvSpPr/>
          <p:nvPr/>
        </p:nvSpPr>
        <p:spPr>
          <a:xfrm>
            <a:off x="249880" y="1101256"/>
            <a:ext cx="8644240" cy="5816977"/>
          </a:xfrm>
          <a:prstGeom prst="rect">
            <a:avLst/>
          </a:prstGeom>
        </p:spPr>
        <p:txBody>
          <a:bodyPr wrap="square">
            <a:spAutoFit/>
          </a:bodyPr>
          <a:lstStyle/>
          <a:p>
            <a:pPr marL="407988" lvl="0" indent="-407988" fontAlgn="base">
              <a:spcBef>
                <a:spcPct val="0"/>
              </a:spcBef>
              <a:spcAft>
                <a:spcPct val="0"/>
              </a:spcAft>
              <a:buFont typeface="Arial" pitchFamily="34" charset="0"/>
              <a:buChar char="•"/>
            </a:pPr>
            <a:r>
              <a:rPr lang="en-US" sz="2400" dirty="0" smtClean="0">
                <a:latin typeface="Times New Roman" panose="02020603050405020304" pitchFamily="18" charset="0"/>
                <a:ea typeface="Times New Roman" pitchFamily="18" charset="0"/>
                <a:cs typeface="Times New Roman" panose="02020603050405020304" pitchFamily="18" charset="0"/>
              </a:rPr>
              <a:t>Last 2 </a:t>
            </a:r>
            <a:r>
              <a:rPr lang="en-US" sz="2400" dirty="0">
                <a:latin typeface="Times New Roman" panose="02020603050405020304" pitchFamily="18" charset="0"/>
                <a:ea typeface="Times New Roman" pitchFamily="18" charset="0"/>
                <a:cs typeface="Times New Roman" panose="02020603050405020304" pitchFamily="18" charset="0"/>
              </a:rPr>
              <a:t>decades : Losses due to disasters are increasing in terms of </a:t>
            </a:r>
            <a:r>
              <a:rPr lang="en-US" sz="2400" dirty="0" smtClean="0">
                <a:latin typeface="Times New Roman" panose="02020603050405020304" pitchFamily="18" charset="0"/>
                <a:ea typeface="Times New Roman" pitchFamily="18" charset="0"/>
                <a:cs typeface="Times New Roman" panose="02020603050405020304" pitchFamily="18" charset="0"/>
              </a:rPr>
              <a:t>sophistication and civilization of our life style of the world. </a:t>
            </a:r>
            <a:endParaRPr lang="en-US" sz="2400" dirty="0">
              <a:latin typeface="Times New Roman" panose="02020603050405020304" pitchFamily="18" charset="0"/>
              <a:ea typeface="Times New Roman" pitchFamily="18" charset="0"/>
              <a:cs typeface="Times New Roman" panose="02020603050405020304" pitchFamily="18" charset="0"/>
            </a:endParaRPr>
          </a:p>
          <a:p>
            <a:pPr marL="407988" indent="-407988" fontAlgn="base">
              <a:spcBef>
                <a:spcPct val="0"/>
              </a:spcBef>
              <a:spcAft>
                <a:spcPct val="0"/>
              </a:spcAft>
              <a:buFont typeface="Arial" pitchFamily="34" charset="0"/>
              <a:buChar char="•"/>
            </a:pPr>
            <a:endParaRPr lang="en-US" sz="2400" dirty="0">
              <a:latin typeface="Times New Roman" panose="02020603050405020304" pitchFamily="18" charset="0"/>
              <a:ea typeface="Times New Roman" pitchFamily="18" charset="0"/>
              <a:cs typeface="Times New Roman" panose="02020603050405020304" pitchFamily="18" charset="0"/>
            </a:endParaRPr>
          </a:p>
          <a:p>
            <a:pPr marL="407988" indent="-407988" fontAlgn="base">
              <a:spcBef>
                <a:spcPct val="0"/>
              </a:spcBef>
              <a:spcAft>
                <a:spcPct val="0"/>
              </a:spcAft>
              <a:buFont typeface="Arial" pitchFamily="34" charset="0"/>
              <a:buChar char="•"/>
            </a:pPr>
            <a:r>
              <a:rPr lang="en-US" sz="2400" b="1" dirty="0">
                <a:latin typeface="Times New Roman" panose="02020603050405020304" pitchFamily="18" charset="0"/>
                <a:ea typeface="Times New Roman" pitchFamily="18" charset="0"/>
                <a:cs typeface="Times New Roman" panose="02020603050405020304" pitchFamily="18" charset="0"/>
              </a:rPr>
              <a:t>Disasters apart, factors that enhance the gravity and severity   of disasters include: </a:t>
            </a:r>
          </a:p>
          <a:p>
            <a:pPr marL="1322388" lvl="2" indent="-407988" fontAlgn="base">
              <a:spcBef>
                <a:spcPct val="0"/>
              </a:spcBef>
              <a:spcAft>
                <a:spcPct val="0"/>
              </a:spcAft>
              <a:buFont typeface="Arial" pitchFamily="34" charset="0"/>
              <a:buChar char="•"/>
            </a:pPr>
            <a:r>
              <a:rPr lang="en-US" sz="2400" b="1" dirty="0">
                <a:solidFill>
                  <a:schemeClr val="tx2"/>
                </a:solidFill>
                <a:latin typeface="Times New Roman" panose="02020603050405020304" pitchFamily="18" charset="0"/>
                <a:ea typeface="Times New Roman" pitchFamily="18" charset="0"/>
                <a:cs typeface="Times New Roman" panose="02020603050405020304" pitchFamily="18" charset="0"/>
              </a:rPr>
              <a:t>density and size of population, </a:t>
            </a:r>
          </a:p>
          <a:p>
            <a:pPr marL="1322388" lvl="2" indent="-407988" fontAlgn="base">
              <a:spcBef>
                <a:spcPct val="0"/>
              </a:spcBef>
              <a:spcAft>
                <a:spcPct val="0"/>
              </a:spcAft>
              <a:buFont typeface="Arial" pitchFamily="34" charset="0"/>
              <a:buChar char="•"/>
            </a:pPr>
            <a:r>
              <a:rPr lang="en-US" sz="2400" b="1" dirty="0" smtClean="0">
                <a:solidFill>
                  <a:schemeClr val="tx2"/>
                </a:solidFill>
                <a:latin typeface="Times New Roman" panose="02020603050405020304" pitchFamily="18" charset="0"/>
                <a:ea typeface="Times New Roman" pitchFamily="18" charset="0"/>
                <a:cs typeface="Times New Roman" panose="02020603050405020304" pitchFamily="18" charset="0"/>
              </a:rPr>
              <a:t>unplanned </a:t>
            </a:r>
            <a:r>
              <a:rPr lang="en-US" sz="2400" b="1" dirty="0">
                <a:solidFill>
                  <a:schemeClr val="tx2"/>
                </a:solidFill>
                <a:latin typeface="Times New Roman" panose="02020603050405020304" pitchFamily="18" charset="0"/>
                <a:ea typeface="Times New Roman" pitchFamily="18" charset="0"/>
                <a:cs typeface="Times New Roman" panose="02020603050405020304" pitchFamily="18" charset="0"/>
              </a:rPr>
              <a:t>urbanization, </a:t>
            </a:r>
          </a:p>
          <a:p>
            <a:pPr marL="1322388" lvl="2" indent="-407988" fontAlgn="base">
              <a:spcBef>
                <a:spcPct val="0"/>
              </a:spcBef>
              <a:spcAft>
                <a:spcPct val="0"/>
              </a:spcAft>
              <a:buFont typeface="Arial" pitchFamily="34" charset="0"/>
              <a:buChar char="•"/>
            </a:pPr>
            <a:r>
              <a:rPr lang="en-US" sz="2400" b="1" dirty="0">
                <a:solidFill>
                  <a:schemeClr val="tx2"/>
                </a:solidFill>
                <a:latin typeface="Times New Roman" panose="02020603050405020304" pitchFamily="18" charset="0"/>
                <a:ea typeface="Times New Roman" pitchFamily="18" charset="0"/>
                <a:cs typeface="Times New Roman" panose="02020603050405020304" pitchFamily="18" charset="0"/>
              </a:rPr>
              <a:t>environmental degradation, </a:t>
            </a:r>
          </a:p>
          <a:p>
            <a:pPr marL="1322388" lvl="2" indent="-407988" fontAlgn="base">
              <a:spcBef>
                <a:spcPct val="0"/>
              </a:spcBef>
              <a:spcAft>
                <a:spcPct val="0"/>
              </a:spcAft>
              <a:buFont typeface="Arial" pitchFamily="34" charset="0"/>
              <a:buChar char="•"/>
            </a:pPr>
            <a:r>
              <a:rPr lang="en-US" sz="2400" b="1" dirty="0">
                <a:solidFill>
                  <a:schemeClr val="tx2"/>
                </a:solidFill>
                <a:latin typeface="Times New Roman" panose="02020603050405020304" pitchFamily="18" charset="0"/>
                <a:ea typeface="Times New Roman" pitchFamily="18" charset="0"/>
                <a:cs typeface="Times New Roman" panose="02020603050405020304" pitchFamily="18" charset="0"/>
              </a:rPr>
              <a:t>local and global impacts of climate change</a:t>
            </a:r>
          </a:p>
          <a:p>
            <a:pPr marL="1322388" lvl="2" indent="-407988" fontAlgn="base">
              <a:spcBef>
                <a:spcPct val="0"/>
              </a:spcBef>
              <a:spcAft>
                <a:spcPct val="0"/>
              </a:spcAft>
              <a:buFont typeface="Arial" pitchFamily="34" charset="0"/>
              <a:buChar char="•"/>
            </a:pPr>
            <a:r>
              <a:rPr lang="en-US" sz="2400" b="1" dirty="0" smtClean="0">
                <a:solidFill>
                  <a:schemeClr val="tx2"/>
                </a:solidFill>
                <a:latin typeface="Times New Roman" panose="02020603050405020304" pitchFamily="18" charset="0"/>
                <a:ea typeface="Times New Roman" pitchFamily="18" charset="0"/>
                <a:cs typeface="Times New Roman" panose="02020603050405020304" pitchFamily="18" charset="0"/>
              </a:rPr>
              <a:t>global warming and ozone </a:t>
            </a:r>
            <a:r>
              <a:rPr lang="en-US" sz="2400" b="1" dirty="0">
                <a:solidFill>
                  <a:schemeClr val="tx2"/>
                </a:solidFill>
                <a:latin typeface="Times New Roman" panose="02020603050405020304" pitchFamily="18" charset="0"/>
                <a:ea typeface="Times New Roman" pitchFamily="18" charset="0"/>
                <a:cs typeface="Times New Roman" panose="02020603050405020304" pitchFamily="18" charset="0"/>
              </a:rPr>
              <a:t>depletion etc. </a:t>
            </a:r>
          </a:p>
          <a:p>
            <a:pPr marL="1322388" lvl="2" indent="-407988" fontAlgn="base">
              <a:spcBef>
                <a:spcPct val="0"/>
              </a:spcBef>
              <a:spcAft>
                <a:spcPct val="0"/>
              </a:spcAft>
              <a:buFont typeface="Arial" pitchFamily="34" charset="0"/>
              <a:buChar char="•"/>
            </a:pPr>
            <a:r>
              <a:rPr lang="en-US" sz="2400" b="1" dirty="0" smtClean="0">
                <a:solidFill>
                  <a:schemeClr val="tx2"/>
                </a:solidFill>
                <a:latin typeface="Times New Roman" panose="02020603050405020304" pitchFamily="18" charset="0"/>
                <a:cs typeface="Times New Roman" panose="02020603050405020304" pitchFamily="18" charset="0"/>
              </a:rPr>
              <a:t>bad </a:t>
            </a:r>
            <a:r>
              <a:rPr lang="en-US" sz="2400" b="1" dirty="0">
                <a:solidFill>
                  <a:schemeClr val="tx2"/>
                </a:solidFill>
                <a:latin typeface="Times New Roman" panose="02020603050405020304" pitchFamily="18" charset="0"/>
                <a:cs typeface="Times New Roman" panose="02020603050405020304" pitchFamily="18" charset="0"/>
              </a:rPr>
              <a:t>governance / short-sighted planning / Lack of disaster </a:t>
            </a:r>
            <a:r>
              <a:rPr lang="en-US" sz="2400" b="1" dirty="0" smtClean="0">
                <a:solidFill>
                  <a:schemeClr val="tx2"/>
                </a:solidFill>
                <a:latin typeface="Times New Roman" panose="02020603050405020304" pitchFamily="18" charset="0"/>
                <a:cs typeface="Times New Roman" panose="02020603050405020304" pitchFamily="18" charset="0"/>
              </a:rPr>
              <a:t>preparedness.</a:t>
            </a:r>
            <a:endParaRPr lang="en-US" sz="2400" b="1" dirty="0">
              <a:solidFill>
                <a:schemeClr val="tx2"/>
              </a:solidFill>
              <a:latin typeface="Times New Roman" panose="02020603050405020304" pitchFamily="18" charset="0"/>
              <a:cs typeface="Times New Roman" panose="02020603050405020304" pitchFamily="18" charset="0"/>
            </a:endParaRPr>
          </a:p>
          <a:p>
            <a:pPr lvl="1" algn="r" fontAlgn="base">
              <a:spcBef>
                <a:spcPct val="0"/>
              </a:spcBef>
              <a:spcAft>
                <a:spcPct val="0"/>
              </a:spcAft>
            </a:pPr>
            <a:endParaRPr lang="en-US" sz="2800" b="1" i="1" dirty="0" smtClean="0">
              <a:solidFill>
                <a:srgbClr val="FFC000"/>
              </a:solidFill>
              <a:latin typeface="Times New Roman" panose="02020603050405020304" pitchFamily="18" charset="0"/>
              <a:cs typeface="Times New Roman" panose="02020603050405020304" pitchFamily="18" charset="0"/>
            </a:endParaRPr>
          </a:p>
          <a:p>
            <a:pPr lvl="1" algn="r" fontAlgn="base">
              <a:spcBef>
                <a:spcPct val="0"/>
              </a:spcBef>
              <a:spcAft>
                <a:spcPct val="0"/>
              </a:spcAft>
            </a:pPr>
            <a:r>
              <a:rPr lang="en-US" sz="2800" b="1" i="1" dirty="0" smtClean="0">
                <a:solidFill>
                  <a:srgbClr val="FFC000"/>
                </a:solidFill>
                <a:latin typeface="Times New Roman" panose="02020603050405020304" pitchFamily="18" charset="0"/>
                <a:cs typeface="Times New Roman" panose="02020603050405020304" pitchFamily="18" charset="0"/>
              </a:rPr>
              <a:t>All </a:t>
            </a:r>
            <a:r>
              <a:rPr lang="en-US" sz="2800" b="1" i="1" dirty="0">
                <a:solidFill>
                  <a:srgbClr val="FFC000"/>
                </a:solidFill>
                <a:latin typeface="Times New Roman" panose="02020603050405020304" pitchFamily="18" charset="0"/>
                <a:cs typeface="Times New Roman" panose="02020603050405020304" pitchFamily="18" charset="0"/>
              </a:rPr>
              <a:t>of above are just manifestations of </a:t>
            </a:r>
          </a:p>
          <a:p>
            <a:pPr marL="865188" lvl="1" indent="-407988" algn="r" fontAlgn="base">
              <a:spcBef>
                <a:spcPct val="0"/>
              </a:spcBef>
              <a:spcAft>
                <a:spcPct val="0"/>
              </a:spcAft>
            </a:pPr>
            <a:r>
              <a:rPr lang="en-US" sz="2800" b="1" i="1" dirty="0">
                <a:solidFill>
                  <a:srgbClr val="FFC000"/>
                </a:solidFill>
                <a:latin typeface="Times New Roman" panose="02020603050405020304" pitchFamily="18" charset="0"/>
                <a:cs typeface="Times New Roman" panose="02020603050405020304" pitchFamily="18" charset="0"/>
              </a:rPr>
              <a:t>    UN-SUSTAINABLE PATHWAYS</a:t>
            </a:r>
            <a:endParaRPr lang="en-IN" sz="1600" dirty="0">
              <a:solidFill>
                <a:srgbClr val="FFC000"/>
              </a:solidFill>
              <a:latin typeface="Times New Roman" panose="02020603050405020304" pitchFamily="18" charset="0"/>
              <a:cs typeface="Times New Roman" panose="02020603050405020304" pitchFamily="18" charset="0"/>
            </a:endParaRPr>
          </a:p>
        </p:txBody>
      </p:sp>
      <p:pic>
        <p:nvPicPr>
          <p:cNvPr id="9" name="Picture 3" desc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64934"/>
            <a:ext cx="914400" cy="914400"/>
          </a:xfrm>
          <a:prstGeom prst="rect">
            <a:avLst/>
          </a:prstGeom>
          <a:solidFill>
            <a:srgbClr val="000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2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943</Words>
  <Application>Microsoft Office PowerPoint</Application>
  <PresentationFormat>On-screen Show (4:3)</PresentationFormat>
  <Paragraphs>218</Paragraphs>
  <Slides>34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Book Antiqua</vt:lpstr>
      <vt:lpstr>Calibri</vt:lpstr>
      <vt:lpstr>Lato</vt:lpstr>
      <vt:lpstr>Lucida Sans</vt:lpstr>
      <vt:lpstr>Times New Roman</vt:lpstr>
      <vt:lpstr>Wingdings</vt:lpstr>
      <vt:lpstr>Wingdings 2</vt:lpstr>
      <vt:lpstr>Wingdings 3</vt:lpstr>
      <vt:lpstr>Apex</vt:lpstr>
      <vt:lpstr>NCSC 2016 Focal Theme Science, Technology and Innovation for Sustainable Development</vt:lpstr>
      <vt:lpstr>I am</vt:lpstr>
      <vt:lpstr>PowerPoint Presentation</vt:lpstr>
      <vt:lpstr>PowerPoint Presentation</vt:lpstr>
      <vt:lpstr>PowerPoint Presentation</vt:lpstr>
      <vt:lpstr>A Teacher Formula</vt:lpstr>
      <vt:lpstr>PowerPoint Presentation</vt:lpstr>
      <vt:lpstr>PowerPoint Presentation</vt:lpstr>
      <vt:lpstr>PowerPoint Presentation</vt:lpstr>
      <vt:lpstr>Definitions</vt:lpstr>
      <vt:lpstr>PowerPoint Presentation</vt:lpstr>
      <vt:lpstr>What is the most common natural disaster in the world? </vt:lpstr>
      <vt:lpstr>In the last 20 years, flooding has been the most common natural disaster by far, accounting for 43% of all recorded events.  In a joint with the UN Office for Disaster Risk Reduction, the Centre for Research on the Epidemiology of Disasters recorded 3,062 natural flood disasters between 1995 and 2015.  The following infographic from the report highlights the most frequently occurring natural disasters between 1995 and 2015.</vt:lpstr>
      <vt:lpstr>Which natural disasters hit most frequently?  </vt:lpstr>
      <vt:lpstr>PowerPoint Presentation</vt:lpstr>
      <vt:lpstr>What is a man made disaster?</vt:lpstr>
      <vt:lpstr>Man-Made :Nuclear Power Plant Explosion</vt:lpstr>
      <vt:lpstr>General and scientific Types of Disaster </vt:lpstr>
      <vt:lpstr>2. Geological Disasters (6 Types):- </vt:lpstr>
      <vt:lpstr>3. Biological Disasters (4 Types)  .  </vt:lpstr>
      <vt:lpstr>4. Nuclear &amp; Industrial Disaster (3 Types) </vt:lpstr>
      <vt:lpstr>5. Accidental Disaster (7 Types)</vt:lpstr>
      <vt:lpstr>PowerPoint Presentation</vt:lpstr>
      <vt:lpstr>New Project Ideas</vt:lpstr>
      <vt:lpstr>Cont…</vt:lpstr>
      <vt:lpstr>Tips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NCSC 2016 Focal Theme Science, Technology &amp; Innovation for Sustainable Development</dc:title>
  <dc:creator>Raghu</dc:creator>
  <cp:lastModifiedBy>Prof. C. GOVINDASAMY</cp:lastModifiedBy>
  <cp:revision>78</cp:revision>
  <dcterms:created xsi:type="dcterms:W3CDTF">2016-06-24T10:28:31Z</dcterms:created>
  <dcterms:modified xsi:type="dcterms:W3CDTF">2016-07-27T03:53:03Z</dcterms:modified>
</cp:coreProperties>
</file>